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tags/tag1.xml" ContentType="application/vnd.openxmlformats-officedocument.presentationml.tags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3" r:id="rId1"/>
  </p:sldMasterIdLst>
  <p:notesMasterIdLst>
    <p:notesMasterId r:id="rId58"/>
  </p:notesMasterIdLst>
  <p:sldIdLst>
    <p:sldId id="304" r:id="rId2"/>
    <p:sldId id="307" r:id="rId3"/>
    <p:sldId id="392" r:id="rId4"/>
    <p:sldId id="303" r:id="rId5"/>
    <p:sldId id="338" r:id="rId6"/>
    <p:sldId id="394" r:id="rId7"/>
    <p:sldId id="395" r:id="rId8"/>
    <p:sldId id="415" r:id="rId9"/>
    <p:sldId id="405" r:id="rId10"/>
    <p:sldId id="406" r:id="rId11"/>
    <p:sldId id="409" r:id="rId12"/>
    <p:sldId id="413" r:id="rId13"/>
    <p:sldId id="425" r:id="rId14"/>
    <p:sldId id="459" r:id="rId15"/>
    <p:sldId id="461" r:id="rId16"/>
    <p:sldId id="460" r:id="rId17"/>
    <p:sldId id="427" r:id="rId18"/>
    <p:sldId id="428" r:id="rId19"/>
    <p:sldId id="442" r:id="rId20"/>
    <p:sldId id="443" r:id="rId21"/>
    <p:sldId id="445" r:id="rId22"/>
    <p:sldId id="446" r:id="rId23"/>
    <p:sldId id="447" r:id="rId24"/>
    <p:sldId id="424" r:id="rId25"/>
    <p:sldId id="416" r:id="rId26"/>
    <p:sldId id="417" r:id="rId27"/>
    <p:sldId id="418" r:id="rId28"/>
    <p:sldId id="419" r:id="rId29"/>
    <p:sldId id="277" r:id="rId30"/>
    <p:sldId id="365" r:id="rId31"/>
    <p:sldId id="278" r:id="rId32"/>
    <p:sldId id="366" r:id="rId33"/>
    <p:sldId id="367" r:id="rId34"/>
    <p:sldId id="368" r:id="rId35"/>
    <p:sldId id="369" r:id="rId36"/>
    <p:sldId id="279" r:id="rId37"/>
    <p:sldId id="280" r:id="rId38"/>
    <p:sldId id="281" r:id="rId39"/>
    <p:sldId id="282" r:id="rId40"/>
    <p:sldId id="285" r:id="rId41"/>
    <p:sldId id="286" r:id="rId42"/>
    <p:sldId id="287" r:id="rId43"/>
    <p:sldId id="386" r:id="rId44"/>
    <p:sldId id="388" r:id="rId45"/>
    <p:sldId id="396" r:id="rId46"/>
    <p:sldId id="448" r:id="rId47"/>
    <p:sldId id="449" r:id="rId48"/>
    <p:sldId id="450" r:id="rId49"/>
    <p:sldId id="451" r:id="rId50"/>
    <p:sldId id="452" r:id="rId51"/>
    <p:sldId id="453" r:id="rId52"/>
    <p:sldId id="454" r:id="rId53"/>
    <p:sldId id="455" r:id="rId54"/>
    <p:sldId id="456" r:id="rId55"/>
    <p:sldId id="457" r:id="rId56"/>
    <p:sldId id="458" r:id="rId57"/>
  </p:sldIdLst>
  <p:sldSz cx="9144000" cy="6858000" type="screen4x3"/>
  <p:notesSz cx="6858000" cy="9144000"/>
  <p:defaultTextStyle>
    <a:defPPr>
      <a:defRPr lang="en-GB"/>
    </a:defPPr>
    <a:lvl1pPr algn="l" defTabSz="457200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1pPr>
    <a:lvl2pPr marL="457200" algn="l" defTabSz="457200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2pPr>
    <a:lvl3pPr marL="914400" algn="l" defTabSz="457200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3pPr>
    <a:lvl4pPr marL="1371600" algn="l" defTabSz="457200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4pPr>
    <a:lvl5pPr marL="1828800" algn="l" defTabSz="457200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CC00"/>
    <a:srgbClr val="FF66FF"/>
    <a:srgbClr val="00FF00"/>
    <a:srgbClr val="FFFF00"/>
    <a:srgbClr val="FFFFCC"/>
    <a:srgbClr val="FF0000"/>
    <a:srgbClr val="CCFFCC"/>
    <a:srgbClr val="00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531" y="-14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40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588" y="0"/>
            <a:ext cx="1587" cy="1588"/>
          </a:xfrm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024313"/>
          </a:xfrm>
          <a:noFill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54627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56675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61795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62819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63843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64867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66915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67939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68963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633F086-4297-47BC-9A14-537F1BC260D3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2307A06-98A7-437D-B689-EFF5477CD05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0F06939-671F-429C-81C8-65573397C51A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8013" cy="11414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186AB1-E4B7-4E29-8C3D-50EDEF17397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8013" cy="11414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40832F-95B8-49F6-821A-9F80BEEFC28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0A00753-C58E-4D06-BEBF-97283B6D9D7C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5E74537-DC75-4767-8B14-6E4E1FE27C0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C974ED8-F896-4502-B348-9FE0F570D10D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AAA2041-0F77-4706-A5BB-2930DF1D412A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59B47F2-70A1-438A-9E1D-580344771A7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CE8911D-87B1-483A-AF32-A2E25F7266DB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C52024F-1274-410E-B806-F88CFF02E76B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692392A-A672-4030-885C-E35E88CBD98B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5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9AF97CF-3D49-4A74-B18B-75FE4F0CF983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7" r:id="rId13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jpeg"/><Relationship Id="rId4" Type="http://schemas.openxmlformats.org/officeDocument/2006/relationships/image" Target="../media/image22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wsp.edu/geo/faculty/ritter/geog101/textbook/climate_systems/climate_classification.html" TargetMode="Externa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hyperlink" Target="http://en.wikipedia.org/wiki/Image:Bundnightview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4400" dirty="0" smtClean="0"/>
              <a:t>Where are things located? </a:t>
            </a:r>
          </a:p>
          <a:p>
            <a:pPr eaLnBrk="1" hangingPunct="1"/>
            <a:r>
              <a:rPr lang="en-US" sz="4400" dirty="0" smtClean="0"/>
              <a:t>Why are they important? </a:t>
            </a:r>
          </a:p>
          <a:p>
            <a:pPr eaLnBrk="1" hangingPunct="1"/>
            <a:r>
              <a:rPr lang="en-US" sz="4400" dirty="0" smtClean="0"/>
              <a:t>How are places related? </a:t>
            </a:r>
          </a:p>
          <a:p>
            <a:pPr eaLnBrk="1" hangingPunct="1"/>
            <a:r>
              <a:rPr lang="en-US" sz="4400" dirty="0" smtClean="0"/>
              <a:t>How are places connected? </a:t>
            </a:r>
          </a:p>
          <a:p>
            <a:pPr eaLnBrk="1" hangingPunct="1"/>
            <a:r>
              <a:rPr lang="en-US" sz="4400" dirty="0" smtClean="0"/>
              <a:t>How are humans affected by these locations?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4000" dirty="0" smtClean="0">
                <a:solidFill>
                  <a:schemeClr val="accent4">
                    <a:lumMod val="75000"/>
                  </a:schemeClr>
                </a:solidFill>
              </a:rPr>
              <a:t>Geography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29200" y="457200"/>
            <a:ext cx="3429000" cy="34996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Uploaded on Wiki for review.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486400" cy="368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3175000"/>
            <a:ext cx="5486400" cy="368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5105400" y="228600"/>
            <a:ext cx="4038600" cy="10793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250"/>
              </a:spcBef>
              <a:buClr>
                <a:srgbClr val="00CC00"/>
              </a:buClr>
              <a:buFont typeface="Franklin Gothic Medium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200" dirty="0">
                <a:solidFill>
                  <a:schemeClr val="accent4">
                    <a:lumMod val="75000"/>
                  </a:schemeClr>
                </a:solidFill>
                <a:latin typeface="Franklin Gothic Medium" pitchFamily="34" charset="0"/>
              </a:rPr>
              <a:t>Where Pennsylvanian students prefer to live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5257800" y="1780958"/>
            <a:ext cx="3886200" cy="157184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r">
              <a:lnSpc>
                <a:spcPct val="100000"/>
              </a:lnSpc>
              <a:spcBef>
                <a:spcPts val="1250"/>
              </a:spcBef>
              <a:buClr>
                <a:srgbClr val="00CC00"/>
              </a:buClr>
              <a:buFont typeface="Franklin Gothic Medium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200" dirty="0">
                <a:solidFill>
                  <a:schemeClr val="accent4">
                    <a:lumMod val="75000"/>
                  </a:schemeClr>
                </a:solidFill>
                <a:latin typeface="Franklin Gothic Medium" pitchFamily="34" charset="0"/>
              </a:rPr>
              <a:t>Where Californian students prefer to live</a:t>
            </a: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0" y="3962400"/>
            <a:ext cx="3733800" cy="178215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spcBef>
                <a:spcPts val="225"/>
              </a:spcBef>
              <a:buClr>
                <a:srgbClr val="3333CC"/>
              </a:buClr>
              <a:buFont typeface="Franklin Gothic Medium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54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Perception </a:t>
            </a:r>
          </a:p>
          <a:p>
            <a:pPr algn="ctr">
              <a:lnSpc>
                <a:spcPct val="100000"/>
              </a:lnSpc>
              <a:spcBef>
                <a:spcPts val="225"/>
              </a:spcBef>
              <a:buClr>
                <a:srgbClr val="3333CC"/>
              </a:buClr>
              <a:buFont typeface="Franklin Gothic Medium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54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of Place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The Cultural Landscape </a:t>
            </a:r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4038600"/>
            <a:ext cx="4114800" cy="281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6781800" y="1676400"/>
            <a:ext cx="2362200" cy="231050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250"/>
              </a:spcBef>
              <a:buClr>
                <a:srgbClr val="FF6600"/>
              </a:buClr>
              <a:buFont typeface="Franklin Gothic Medium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dirty="0">
                <a:solidFill>
                  <a:srgbClr val="C00000"/>
                </a:solidFill>
                <a:latin typeface="Franklin Gothic Medium" pitchFamily="34" charset="0"/>
              </a:rPr>
              <a:t>Religion and cremation practices diffuse with Hindu migrants from India to Kenya. 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-221973" y="1066800"/>
            <a:ext cx="6781800" cy="5105400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dirty="0" smtClean="0"/>
              <a:t>The visible expression of human activity </a:t>
            </a:r>
          </a:p>
          <a:p>
            <a:pPr eaLnBrk="1" hangingPunct="1"/>
            <a:r>
              <a:rPr lang="en-US" sz="3600" dirty="0" smtClean="0">
                <a:cs typeface="Times New Roman" pitchFamily="18" charset="0"/>
              </a:rPr>
              <a:t>The natural landscape as modified by human activities &amp; bearing the imprint of a culture </a:t>
            </a:r>
            <a:br>
              <a:rPr lang="en-US" sz="3600" dirty="0" smtClean="0">
                <a:cs typeface="Times New Roman" pitchFamily="18" charset="0"/>
              </a:rPr>
            </a:br>
            <a:r>
              <a:rPr lang="en-US" sz="3600" dirty="0" smtClean="0">
                <a:cs typeface="Times New Roman" pitchFamily="18" charset="0"/>
              </a:rPr>
              <a:t>group </a:t>
            </a:r>
          </a:p>
          <a:p>
            <a:pPr eaLnBrk="1" hangingPunct="1"/>
            <a:r>
              <a:rPr lang="en-US" sz="3600" dirty="0" smtClean="0">
                <a:cs typeface="Times New Roman" pitchFamily="18" charset="0"/>
              </a:rPr>
              <a:t>Can also be called </a:t>
            </a:r>
            <a:br>
              <a:rPr lang="en-US" sz="3600" dirty="0" smtClean="0">
                <a:cs typeface="Times New Roman" pitchFamily="18" charset="0"/>
              </a:rPr>
            </a:br>
            <a:r>
              <a:rPr lang="en-US" sz="3600" dirty="0" smtClean="0">
                <a:cs typeface="Times New Roman" pitchFamily="18" charset="0"/>
              </a:rPr>
              <a:t>the “Built Environment” </a:t>
            </a:r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7772400" cy="762000"/>
          </a:xfrm>
        </p:spPr>
        <p:txBody>
          <a:bodyPr>
            <a:noAutofit/>
          </a:bodyPr>
          <a:lstStyle/>
          <a:p>
            <a:pPr eaLnBrk="1"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5400" dirty="0" smtClean="0"/>
              <a:t>Movement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1066800"/>
            <a:ext cx="9144000" cy="5181600"/>
          </a:xfrm>
        </p:spPr>
        <p:txBody>
          <a:bodyPr/>
          <a:lstStyle/>
          <a:p>
            <a:pPr marL="114300" lvl="1" indent="0" eaLnBrk="1" hangingPunct="1">
              <a:lnSpc>
                <a:spcPct val="105000"/>
              </a:lnSpc>
              <a:spcBef>
                <a:spcPts val="800"/>
              </a:spcBef>
              <a:buFont typeface="Arial" charset="0"/>
              <a:buNone/>
              <a:tabLst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</a:pPr>
            <a:r>
              <a:rPr lang="en-GB" sz="4400" dirty="0" smtClean="0">
                <a:solidFill>
                  <a:schemeClr val="accent4">
                    <a:lumMod val="75000"/>
                  </a:schemeClr>
                </a:solidFill>
                <a:latin typeface="Franklin Gothic Medium" pitchFamily="34" charset="0"/>
              </a:rPr>
              <a:t>Spatial analysis - </a:t>
            </a:r>
            <a:r>
              <a:rPr lang="en-GB" sz="4400" dirty="0" smtClean="0">
                <a:solidFill>
                  <a:srgbClr val="C00000"/>
                </a:solidFill>
                <a:latin typeface="Franklin Gothic Medium" pitchFamily="34" charset="0"/>
              </a:rPr>
              <a:t>the study of geography phenomena on the earth’s surface</a:t>
            </a:r>
          </a:p>
          <a:p>
            <a:pPr marL="0" indent="0" algn="ctr" eaLnBrk="1" hangingPunct="1">
              <a:lnSpc>
                <a:spcPct val="90000"/>
              </a:lnSpc>
              <a:spcBef>
                <a:spcPts val="600"/>
              </a:spcBef>
              <a:buFont typeface="Franklin Gothic Medium" pitchFamily="34" charset="0"/>
              <a:buNone/>
              <a:tabLst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</a:pPr>
            <a:endParaRPr lang="en-GB" sz="2800" dirty="0" smtClean="0"/>
          </a:p>
          <a:p>
            <a:pPr marL="256032" lvl="1" indent="0">
              <a:lnSpc>
                <a:spcPct val="90000"/>
              </a:lnSpc>
              <a:spcBef>
                <a:spcPts val="600"/>
              </a:spcBef>
              <a:buFont typeface="Franklin Gothic Medium" pitchFamily="34" charset="0"/>
              <a:buNone/>
              <a:tabLst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</a:pPr>
            <a:r>
              <a:rPr lang="en-GB" sz="3600" dirty="0" smtClean="0"/>
              <a:t>How are things organized on Earth?</a:t>
            </a:r>
          </a:p>
          <a:p>
            <a:pPr marL="256032" lvl="1" indent="0">
              <a:lnSpc>
                <a:spcPct val="90000"/>
              </a:lnSpc>
              <a:spcBef>
                <a:spcPts val="600"/>
              </a:spcBef>
              <a:buFont typeface="Franklin Gothic Medium" pitchFamily="34" charset="0"/>
              <a:buNone/>
              <a:tabLst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</a:pPr>
            <a:r>
              <a:rPr lang="en-GB" sz="3600" dirty="0" smtClean="0"/>
              <a:t>How do they appear on the landscape?</a:t>
            </a:r>
          </a:p>
          <a:p>
            <a:pPr marL="256032" lvl="1" indent="0">
              <a:lnSpc>
                <a:spcPct val="90000"/>
              </a:lnSpc>
              <a:spcBef>
                <a:spcPts val="600"/>
              </a:spcBef>
              <a:buFont typeface="Franklin Gothic Medium" pitchFamily="34" charset="0"/>
              <a:buNone/>
              <a:tabLst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</a:pPr>
            <a:r>
              <a:rPr lang="en-GB" sz="3600" dirty="0" smtClean="0"/>
              <a:t>Why of where? and so what?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0" y="1600200"/>
            <a:ext cx="9144000" cy="50292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dirty="0" err="1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Tobler’s</a:t>
            </a: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 First law of geography: </a:t>
            </a:r>
            <a:r>
              <a:rPr lang="en-US" sz="3600" dirty="0" smtClean="0">
                <a:latin typeface="+mj-lt"/>
              </a:rPr>
              <a:t>Everything is related to everything else, but near things are more related than distant things. </a:t>
            </a:r>
          </a:p>
          <a:p>
            <a:pPr eaLnBrk="1" hangingPunct="1"/>
            <a:r>
              <a:rPr lang="en-US" sz="3600" dirty="0" smtClean="0">
                <a:latin typeface="+mj-lt"/>
              </a:rPr>
              <a:t>Therefore the interaction between places diminishes in intensity and frequency as distance between them increases 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Distance Decay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Autofit/>
          </a:bodyPr>
          <a:lstStyle/>
          <a:p>
            <a:pPr marL="119063" indent="0" eaLnBrk="1" hangingPunct="1">
              <a:buNone/>
            </a:pPr>
            <a:r>
              <a:rPr lang="en-US" sz="4800" dirty="0" smtClean="0"/>
              <a:t>The deterrent or inhibitory</a:t>
            </a:r>
          </a:p>
          <a:p>
            <a:pPr marL="119063" indent="0" eaLnBrk="1" hangingPunct="1">
              <a:buNone/>
            </a:pPr>
            <a:r>
              <a:rPr lang="en-US" sz="4800" dirty="0" smtClean="0"/>
              <a:t>effects of distance on human activity</a:t>
            </a:r>
          </a:p>
          <a:p>
            <a:pPr marL="119063" lvl="1" indent="0" eaLnBrk="1" hangingPunct="1">
              <a:buNone/>
            </a:pPr>
            <a:endParaRPr lang="en-US" sz="4000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119063" lvl="1" indent="0" eaLnBrk="1" hangingPunct="1">
              <a:buNone/>
            </a:pPr>
            <a:r>
              <a:rPr lang="en-US" sz="4000" dirty="0" smtClean="0">
                <a:solidFill>
                  <a:schemeClr val="accent4">
                    <a:lumMod val="75000"/>
                  </a:schemeClr>
                </a:solidFill>
              </a:rPr>
              <a:t>The farther people have to travel, the less likely they are to do so.</a:t>
            </a: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800" dirty="0" smtClean="0"/>
              <a:t>Friction of distance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0" y="990600"/>
            <a:ext cx="9144000" cy="55626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000" dirty="0" smtClean="0"/>
              <a:t>Utility: refers to a place’s usefulness to a particular person or group.</a:t>
            </a:r>
          </a:p>
          <a:p>
            <a:pPr marL="850392" lvl="1" indent="-457200" eaLnBrk="1" hangingPunct="1">
              <a:buFont typeface="+mj-lt"/>
              <a:buAutoNum type="arabicPeriod"/>
            </a:pP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Maximize the overall utility of places at minimum effort</a:t>
            </a:r>
          </a:p>
          <a:p>
            <a:pPr marL="850392" lvl="1" indent="-457200" eaLnBrk="1" hangingPunct="1">
              <a:buFont typeface="+mj-lt"/>
              <a:buAutoNum type="arabicPeriod"/>
            </a:pP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Maximize connections between places at minimum cost</a:t>
            </a:r>
          </a:p>
          <a:p>
            <a:pPr marL="850392" lvl="1" indent="-457200" eaLnBrk="1" hangingPunct="1">
              <a:buFont typeface="+mj-lt"/>
              <a:buAutoNum type="arabicPeriod"/>
            </a:pP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Locate related activities as close together as possible</a:t>
            </a:r>
          </a:p>
          <a:p>
            <a:pPr eaLnBrk="1" hangingPunct="1"/>
            <a:endParaRPr lang="en-US" sz="4000" dirty="0" smtClean="0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-76200" y="-7620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5400" dirty="0" smtClean="0"/>
              <a:t>Utility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0" y="1752600"/>
            <a:ext cx="4038600" cy="4525963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dirty="0" smtClean="0"/>
              <a:t>1 Beach</a:t>
            </a:r>
          </a:p>
          <a:p>
            <a:pPr eaLnBrk="1" hangingPunct="1"/>
            <a:r>
              <a:rPr lang="en-US" sz="3600" dirty="0" smtClean="0"/>
              <a:t>2 Ice Cream stands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6000" dirty="0" smtClean="0"/>
              <a:t>Utility</a:t>
            </a:r>
          </a:p>
        </p:txBody>
      </p:sp>
      <p:pic>
        <p:nvPicPr>
          <p:cNvPr id="34824" name="Picture 8" descr="http://travelshus.com/wp-content/uploads/2012/04/isla-verde-ice-cream-stand-puerto-rico1-750x1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500" y="0"/>
            <a:ext cx="51435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0" y="1219200"/>
            <a:ext cx="9144000" cy="51054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000" dirty="0" smtClean="0"/>
              <a:t>The opportunity for contact or interaction from a given point in relation to other points</a:t>
            </a:r>
          </a:p>
          <a:p>
            <a:pPr lvl="1" eaLnBrk="1" hangingPunct="1"/>
            <a:r>
              <a:rPr lang="en-US" sz="3200" dirty="0" smtClean="0">
                <a:solidFill>
                  <a:schemeClr val="accent4">
                    <a:lumMod val="75000"/>
                  </a:schemeClr>
                </a:solidFill>
              </a:rPr>
              <a:t>“How easy or difficult is it to overcome the friction of distance?” </a:t>
            </a:r>
          </a:p>
          <a:p>
            <a:pPr lvl="1" eaLnBrk="1" hangingPunct="1"/>
            <a:r>
              <a:rPr lang="en-US" sz="3200" dirty="0" smtClean="0">
                <a:solidFill>
                  <a:schemeClr val="accent4">
                    <a:lumMod val="75000"/>
                  </a:schemeClr>
                </a:solidFill>
              </a:rPr>
              <a:t>Is the “Place” isolated or easily accessible?</a:t>
            </a: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</a:p>
          <a:p>
            <a:pPr eaLnBrk="1" hangingPunct="1"/>
            <a:r>
              <a:rPr lang="en-US" sz="4000" dirty="0" smtClean="0"/>
              <a:t>Levels of Accessibility have changed throughout time 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6000" dirty="0" smtClean="0"/>
              <a:t>Accessibility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0" y="1143000"/>
            <a:ext cx="4419600" cy="5334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dirty="0" smtClean="0"/>
              <a:t>Contact or interaction depends on channels of communication &amp; transportation</a:t>
            </a:r>
          </a:p>
          <a:p>
            <a:pPr eaLnBrk="1" hangingPunct="1"/>
            <a:r>
              <a:rPr lang="en-US" sz="3200" dirty="0" smtClean="0"/>
              <a:t>The tangible and intangible ways in which places are connected</a:t>
            </a:r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4114800" cy="1141412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800" dirty="0" smtClean="0"/>
              <a:t>Connectivity </a:t>
            </a:r>
          </a:p>
        </p:txBody>
      </p:sp>
      <p:pic>
        <p:nvPicPr>
          <p:cNvPr id="36868" name="Picture 5" descr="interse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41775" y="304800"/>
            <a:ext cx="5102225" cy="340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9" name="Text Box 6"/>
          <p:cNvSpPr txBox="1">
            <a:spLocks noChangeArrowheads="1"/>
          </p:cNvSpPr>
          <p:nvPr/>
        </p:nvSpPr>
        <p:spPr bwMode="auto">
          <a:xfrm>
            <a:off x="4648200" y="3962400"/>
            <a:ext cx="4495800" cy="1924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Ex: Telephone </a:t>
            </a:r>
            <a:r>
              <a:rPr lang="en-US" sz="3200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Lines, streets, pipelines, radio and </a:t>
            </a:r>
            <a:r>
              <a:rPr lang="en-US" sz="32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TV</a:t>
            </a:r>
            <a:r>
              <a:rPr lang="en-US" sz="3200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 broadcast</a:t>
            </a:r>
            <a:endParaRPr lang="en-US" sz="3200" dirty="0">
              <a:solidFill>
                <a:schemeClr val="accent4">
                  <a:lumMod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0" y="1481328"/>
            <a:ext cx="9144000" cy="5148072"/>
          </a:xfrm>
        </p:spPr>
        <p:txBody>
          <a:bodyPr>
            <a:noAutofit/>
          </a:bodyPr>
          <a:lstStyle/>
          <a:p>
            <a:pPr marL="0" indent="0" eaLnBrk="1" hangingPunct="1">
              <a:lnSpc>
                <a:spcPct val="100000"/>
              </a:lnSpc>
              <a:buFont typeface="Franklin Gothic Medium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4000" dirty="0" smtClean="0"/>
              <a:t>Culture is an all-encompassing term that identifies not only the whole tangible lifestyle of peoples, but also their prevailing values and beliefs.</a:t>
            </a:r>
          </a:p>
          <a:p>
            <a:pPr marL="1234440" lvl="5" inden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3600" dirty="0" smtClean="0">
                <a:solidFill>
                  <a:srgbClr val="C00000"/>
                </a:solidFill>
              </a:rPr>
              <a:t>cultural trait</a:t>
            </a:r>
          </a:p>
          <a:p>
            <a:pPr marL="1234440" lvl="5" inden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3600" dirty="0" smtClean="0">
                <a:solidFill>
                  <a:srgbClr val="C00000"/>
                </a:solidFill>
              </a:rPr>
              <a:t>cultural complex</a:t>
            </a:r>
          </a:p>
          <a:p>
            <a:pPr marL="1234440" lvl="5" inden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3600" dirty="0" smtClean="0">
                <a:solidFill>
                  <a:srgbClr val="C00000"/>
                </a:solidFill>
              </a:rPr>
              <a:t>cultural hearth</a:t>
            </a: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4800" dirty="0" smtClean="0"/>
              <a:t>Culture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81200"/>
            <a:ext cx="8228013" cy="4143375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chemeClr val="accent4">
                    <a:lumMod val="75000"/>
                  </a:schemeClr>
                </a:solidFill>
              </a:rPr>
              <a:t>Physical Geography </a:t>
            </a:r>
            <a:r>
              <a:rPr lang="en-US" sz="4000" dirty="0" smtClean="0"/>
              <a:t>is the study of the physical world.</a:t>
            </a:r>
          </a:p>
          <a:p>
            <a:r>
              <a:rPr lang="en-US" sz="4000" b="1" dirty="0" smtClean="0">
                <a:solidFill>
                  <a:schemeClr val="accent4">
                    <a:lumMod val="75000"/>
                  </a:schemeClr>
                </a:solidFill>
              </a:rPr>
              <a:t>Human Geography </a:t>
            </a:r>
            <a:r>
              <a:rPr lang="en-US" sz="4000" dirty="0" smtClean="0"/>
              <a:t>is the study of the impact and behavior of people and how they relate to the physical world.</a:t>
            </a:r>
          </a:p>
          <a:p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/>
              <a:t>Physical Geography vs. Human Geography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0" y="1295400"/>
            <a:ext cx="9144000" cy="4724400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100000"/>
              </a:lnSpc>
              <a:buFont typeface="Franklin Gothic Medium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4000" dirty="0" smtClean="0"/>
              <a:t>The process of dissemination, the spread of an idea or innovation from its hearth to other areas. </a:t>
            </a:r>
          </a:p>
          <a:p>
            <a:pPr marL="0" indent="0" eaLnBrk="1" hangingPunct="1">
              <a:lnSpc>
                <a:spcPct val="100000"/>
              </a:lnSpc>
              <a:buFont typeface="Franklin Gothic Medium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z="3600" dirty="0" smtClean="0"/>
          </a:p>
          <a:p>
            <a:pPr marL="0" indent="0" eaLnBrk="1" hangingPunct="1">
              <a:lnSpc>
                <a:spcPct val="100000"/>
              </a:lnSpc>
              <a:buFont typeface="Franklin Gothic Medium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3600" dirty="0" smtClean="0"/>
              <a:t>		What slows/prevents diffusion?</a:t>
            </a:r>
          </a:p>
          <a:p>
            <a:pPr marL="0" indent="0" eaLnBrk="1" hangingPunct="1">
              <a:lnSpc>
                <a:spcPct val="100000"/>
              </a:lnSpc>
              <a:buFont typeface="Franklin Gothic Medium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3600" dirty="0" smtClean="0"/>
              <a:t>			</a:t>
            </a:r>
            <a:r>
              <a:rPr lang="en-GB" sz="3600" dirty="0" smtClean="0">
                <a:solidFill>
                  <a:srgbClr val="C00000"/>
                </a:solidFill>
              </a:rPr>
              <a:t>- time-distance decay</a:t>
            </a:r>
          </a:p>
          <a:p>
            <a:pPr marL="0" indent="0" eaLnBrk="1" hangingPunct="1">
              <a:lnSpc>
                <a:spcPct val="100000"/>
              </a:lnSpc>
              <a:buFont typeface="Franklin Gothic Medium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3600" dirty="0" smtClean="0">
                <a:solidFill>
                  <a:srgbClr val="C00000"/>
                </a:solidFill>
              </a:rPr>
              <a:t>			- cultural barriers</a:t>
            </a:r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5400" dirty="0" smtClean="0"/>
              <a:t>Diffusion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858078"/>
            <a:ext cx="4038600" cy="561892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-381000" y="990600"/>
            <a:ext cx="5410200" cy="512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800100" lvl="1" indent="-342900"/>
            <a:r>
              <a:rPr lang="en-GB" sz="3200" dirty="0">
                <a:solidFill>
                  <a:srgbClr val="C00000"/>
                </a:solidFill>
                <a:latin typeface="+mn-lt"/>
              </a:rPr>
              <a:t>a. Contagious </a:t>
            </a:r>
            <a:r>
              <a:rPr lang="en-GB" sz="3200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en-GB" sz="3200" dirty="0" smtClean="0">
                <a:solidFill>
                  <a:srgbClr val="C00000"/>
                </a:solidFill>
                <a:latin typeface="+mn-lt"/>
              </a:rPr>
            </a:br>
            <a:r>
              <a:rPr lang="en-GB" sz="3200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spreads </a:t>
            </a:r>
            <a:r>
              <a:rPr lang="en-GB" sz="32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adjacently</a:t>
            </a:r>
          </a:p>
          <a:p>
            <a:pPr marL="800100" lvl="1" indent="-342900"/>
            <a:r>
              <a:rPr lang="en-GB" sz="3200" dirty="0">
                <a:solidFill>
                  <a:srgbClr val="C00000"/>
                </a:solidFill>
                <a:latin typeface="+mn-lt"/>
              </a:rPr>
              <a:t>b. </a:t>
            </a:r>
            <a:r>
              <a:rPr lang="en-GB" sz="3200" dirty="0" smtClean="0">
                <a:solidFill>
                  <a:srgbClr val="C00000"/>
                </a:solidFill>
                <a:latin typeface="+mn-lt"/>
              </a:rPr>
              <a:t>Hierarchical</a:t>
            </a:r>
            <a:br>
              <a:rPr lang="en-GB" sz="3200" dirty="0" smtClean="0">
                <a:solidFill>
                  <a:srgbClr val="C00000"/>
                </a:solidFill>
                <a:latin typeface="+mn-lt"/>
              </a:rPr>
            </a:br>
            <a:r>
              <a:rPr lang="en-GB" sz="3200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spreads </a:t>
            </a:r>
            <a:r>
              <a:rPr lang="en-GB" sz="32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to most </a:t>
            </a:r>
          </a:p>
          <a:p>
            <a:pPr marL="800100" lvl="1" indent="-342900"/>
            <a:r>
              <a:rPr lang="en-GB" sz="32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	linked people or places </a:t>
            </a:r>
            <a:r>
              <a:rPr lang="en-GB" sz="3200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first</a:t>
            </a:r>
            <a:endParaRPr lang="en-GB" sz="3200" dirty="0">
              <a:solidFill>
                <a:schemeClr val="accent4">
                  <a:lumMod val="75000"/>
                </a:schemeClr>
              </a:solidFill>
              <a:latin typeface="+mn-lt"/>
            </a:endParaRPr>
          </a:p>
          <a:p>
            <a:pPr marL="800100" lvl="1" indent="-342900"/>
            <a:r>
              <a:rPr lang="en-GB" sz="3200" dirty="0">
                <a:solidFill>
                  <a:srgbClr val="C00000"/>
                </a:solidFill>
                <a:latin typeface="+mn-lt"/>
              </a:rPr>
              <a:t>c. </a:t>
            </a:r>
            <a:r>
              <a:rPr lang="en-GB" sz="3200" dirty="0" smtClean="0">
                <a:solidFill>
                  <a:srgbClr val="C00000"/>
                </a:solidFill>
                <a:latin typeface="+mn-lt"/>
              </a:rPr>
              <a:t>Stimulus</a:t>
            </a:r>
            <a:br>
              <a:rPr lang="en-GB" sz="3200" dirty="0" smtClean="0">
                <a:solidFill>
                  <a:srgbClr val="C00000"/>
                </a:solidFill>
                <a:latin typeface="+mn-lt"/>
              </a:rPr>
            </a:br>
            <a:r>
              <a:rPr lang="en-GB" sz="3200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idea </a:t>
            </a:r>
            <a:r>
              <a:rPr lang="en-GB" sz="32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promotes a </a:t>
            </a:r>
          </a:p>
          <a:p>
            <a:pPr marL="800100" lvl="1" indent="-342900"/>
            <a:r>
              <a:rPr lang="en-GB" sz="32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	local experiment or change </a:t>
            </a:r>
            <a:r>
              <a:rPr lang="en-GB" sz="3200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in </a:t>
            </a:r>
            <a:r>
              <a:rPr lang="en-GB" sz="32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the way people do things. </a:t>
            </a:r>
          </a:p>
        </p:txBody>
      </p:sp>
      <p:sp>
        <p:nvSpPr>
          <p:cNvPr id="46084" name="Text Box 5"/>
          <p:cNvSpPr txBox="1">
            <a:spLocks noChangeArrowheads="1"/>
          </p:cNvSpPr>
          <p:nvPr/>
        </p:nvSpPr>
        <p:spPr bwMode="auto">
          <a:xfrm>
            <a:off x="0" y="0"/>
            <a:ext cx="8153400" cy="792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4800" b="1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Expansion </a:t>
            </a:r>
            <a:r>
              <a:rPr lang="en-GB" sz="4800" b="1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Diffusion</a:t>
            </a:r>
            <a:endParaRPr lang="en-US" sz="4800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71900"/>
            <a:ext cx="4702175" cy="3086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0"/>
            <a:ext cx="6400800" cy="3875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0" y="685800"/>
            <a:ext cx="2743200" cy="157184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500"/>
              </a:spcBef>
              <a:buClr>
                <a:srgbClr val="3333CC"/>
              </a:buClr>
              <a:buFont typeface="Franklin Gothic Medium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4800" dirty="0">
                <a:solidFill>
                  <a:schemeClr val="accent4">
                    <a:lumMod val="75000"/>
                  </a:schemeClr>
                </a:solidFill>
                <a:latin typeface="Franklin Gothic Medium" pitchFamily="34" charset="0"/>
              </a:rPr>
              <a:t>Stimulus Diffusion</a:t>
            </a:r>
          </a:p>
        </p:txBody>
      </p:sp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4724400" y="3886200"/>
            <a:ext cx="4419600" cy="31107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125"/>
              </a:spcBef>
              <a:buClr>
                <a:srgbClr val="3333CC"/>
              </a:buClr>
              <a:buFont typeface="Franklin Gothic Medium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dirty="0">
                <a:solidFill>
                  <a:schemeClr val="accent4">
                    <a:lumMod val="75000"/>
                  </a:schemeClr>
                </a:solidFill>
                <a:latin typeface="Franklin Gothic Medium" pitchFamily="34" charset="0"/>
              </a:rPr>
              <a:t>Example</a:t>
            </a:r>
            <a:r>
              <a:rPr lang="en-GB" sz="2800" dirty="0" smtClean="0">
                <a:solidFill>
                  <a:schemeClr val="accent4">
                    <a:lumMod val="75000"/>
                  </a:schemeClr>
                </a:solidFill>
                <a:latin typeface="Franklin Gothic Medium" pitchFamily="34" charset="0"/>
              </a:rPr>
              <a:t>: Because </a:t>
            </a:r>
            <a:r>
              <a:rPr lang="en-GB" sz="2800" dirty="0">
                <a:solidFill>
                  <a:schemeClr val="accent4">
                    <a:lumMod val="75000"/>
                  </a:schemeClr>
                </a:solidFill>
                <a:latin typeface="Franklin Gothic Medium" pitchFamily="34" charset="0"/>
              </a:rPr>
              <a:t>Hindus believe cows are holy, cows often roam the streets in villages and towns. The McDonalds restaurants in India feature veggie burgers.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0" y="990600"/>
            <a:ext cx="9144000" cy="4678363"/>
          </a:xfrm>
        </p:spPr>
        <p:txBody>
          <a:bodyPr>
            <a:normAutofit/>
          </a:bodyPr>
          <a:lstStyle/>
          <a:p>
            <a:pPr marL="3175" indent="15875" eaLnBrk="1" hangingPunct="1">
              <a:lnSpc>
                <a:spcPct val="100000"/>
              </a:lnSpc>
              <a:buFont typeface="Franklin Gothic Medium" pitchFamily="34" charset="0"/>
              <a:buNone/>
            </a:pPr>
            <a:r>
              <a:rPr lang="en-GB" sz="4400" dirty="0" smtClean="0"/>
              <a:t>Movement of individuals who carry an idea or innovation with them to a new,</a:t>
            </a:r>
            <a:br>
              <a:rPr lang="en-GB" sz="4400" dirty="0" smtClean="0"/>
            </a:br>
            <a:r>
              <a:rPr lang="en-GB" sz="4400" dirty="0" smtClean="0"/>
              <a:t>perhaps distant locale.</a:t>
            </a:r>
            <a:endParaRPr lang="en-US" sz="4400" dirty="0" smtClean="0"/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5400" dirty="0" smtClean="0"/>
              <a:t>Relocation Diffusion </a:t>
            </a:r>
            <a:endParaRPr lang="en-US" sz="5400" dirty="0" smtClean="0"/>
          </a:p>
        </p:txBody>
      </p:sp>
      <p:pic>
        <p:nvPicPr>
          <p:cNvPr id="4813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821237"/>
            <a:ext cx="2971800" cy="20367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813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42062" y="2667000"/>
            <a:ext cx="2801938" cy="419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8134" name="Text Box 6"/>
          <p:cNvSpPr txBox="1">
            <a:spLocks noChangeArrowheads="1"/>
          </p:cNvSpPr>
          <p:nvPr/>
        </p:nvSpPr>
        <p:spPr bwMode="auto">
          <a:xfrm>
            <a:off x="0" y="6172200"/>
            <a:ext cx="838200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C00000"/>
                </a:solidFill>
              </a:rPr>
              <a:t>Kenya</a:t>
            </a:r>
          </a:p>
        </p:txBody>
      </p:sp>
      <p:sp>
        <p:nvSpPr>
          <p:cNvPr id="48135" name="Text Box 7"/>
          <p:cNvSpPr txBox="1">
            <a:spLocks noChangeArrowheads="1"/>
          </p:cNvSpPr>
          <p:nvPr/>
        </p:nvSpPr>
        <p:spPr bwMode="auto">
          <a:xfrm>
            <a:off x="6629400" y="2895600"/>
            <a:ext cx="1828800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C00000"/>
                </a:solidFill>
              </a:rPr>
              <a:t>Paris, France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>
          <a:xfrm>
            <a:off x="0" y="990600"/>
            <a:ext cx="9144000" cy="990600"/>
          </a:xfrm>
        </p:spPr>
        <p:txBody>
          <a:bodyPr>
            <a:noAutofit/>
          </a:bodyPr>
          <a:lstStyle/>
          <a:p>
            <a:pPr marL="0" indent="0" eaLnBrk="1" hangingPunct="1">
              <a:lnSpc>
                <a:spcPct val="90000"/>
              </a:lnSpc>
              <a:spcBef>
                <a:spcPts val="600"/>
              </a:spcBef>
              <a:buFont typeface="Franklin Gothic Medium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3600" dirty="0" smtClean="0"/>
              <a:t>What processes create and sustain the pattern of a distribution?</a:t>
            </a:r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pPr eaLnBrk="1"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4800" dirty="0" smtClean="0"/>
              <a:t>Example: Spatial distribution</a:t>
            </a:r>
          </a:p>
        </p:txBody>
      </p:sp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328862"/>
            <a:ext cx="4308475" cy="4529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4267200" y="2286000"/>
            <a:ext cx="4876800" cy="4418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00000"/>
              </a:lnSpc>
              <a:buClr>
                <a:srgbClr val="3333CC"/>
              </a:buClr>
              <a:buFont typeface="Franklin Gothic Medium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200" dirty="0">
                <a:solidFill>
                  <a:schemeClr val="accent4">
                    <a:lumMod val="75000"/>
                  </a:schemeClr>
                </a:solidFill>
                <a:latin typeface="Franklin Gothic Medium" pitchFamily="34" charset="0"/>
              </a:rPr>
              <a:t>Map of Cholera Victims </a:t>
            </a:r>
          </a:p>
          <a:p>
            <a:pPr>
              <a:lnSpc>
                <a:spcPct val="100000"/>
              </a:lnSpc>
              <a:buClr>
                <a:srgbClr val="3333CC"/>
              </a:buClr>
              <a:buFont typeface="Franklin Gothic Medium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200" dirty="0">
                <a:solidFill>
                  <a:schemeClr val="accent4">
                    <a:lumMod val="75000"/>
                  </a:schemeClr>
                </a:solidFill>
                <a:latin typeface="Franklin Gothic Medium" pitchFamily="34" charset="0"/>
              </a:rPr>
              <a:t>in London’s Soho District </a:t>
            </a:r>
          </a:p>
          <a:p>
            <a:pPr>
              <a:lnSpc>
                <a:spcPct val="100000"/>
              </a:lnSpc>
              <a:buClr>
                <a:srgbClr val="3333CC"/>
              </a:buClr>
              <a:buFont typeface="Franklin Gothic Medium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200" dirty="0">
                <a:solidFill>
                  <a:schemeClr val="accent4">
                    <a:lumMod val="75000"/>
                  </a:schemeClr>
                </a:solidFill>
                <a:latin typeface="Franklin Gothic Medium" pitchFamily="34" charset="0"/>
              </a:rPr>
              <a:t>in 1854</a:t>
            </a:r>
            <a:r>
              <a:rPr lang="en-GB" sz="3200" dirty="0">
                <a:solidFill>
                  <a:srgbClr val="3333CC"/>
                </a:solidFill>
                <a:latin typeface="Franklin Gothic Medium" pitchFamily="34" charset="0"/>
              </a:rPr>
              <a:t>. </a:t>
            </a:r>
          </a:p>
          <a:p>
            <a:pPr>
              <a:lnSpc>
                <a:spcPct val="100000"/>
              </a:lnSpc>
              <a:spcBef>
                <a:spcPts val="1500"/>
              </a:spcBef>
              <a:buClr>
                <a:srgbClr val="3333CC"/>
              </a:buClr>
              <a:buFont typeface="Franklin Gothic Medium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3200" dirty="0">
              <a:solidFill>
                <a:srgbClr val="3333CC"/>
              </a:solidFill>
              <a:latin typeface="Franklin Gothic Medium" pitchFamily="34" charset="0"/>
            </a:endParaRPr>
          </a:p>
          <a:p>
            <a:pPr>
              <a:lnSpc>
                <a:spcPct val="100000"/>
              </a:lnSpc>
              <a:spcBef>
                <a:spcPts val="1500"/>
              </a:spcBef>
              <a:buClr>
                <a:srgbClr val="FF6600"/>
              </a:buClr>
              <a:buFont typeface="Franklin Gothic Medium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200" dirty="0">
                <a:solidFill>
                  <a:srgbClr val="C00000"/>
                </a:solidFill>
                <a:latin typeface="Franklin Gothic Medium" pitchFamily="34" charset="0"/>
              </a:rPr>
              <a:t>The patterns of victim’s homes and water pump locations helped uncover the source of the disease.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0" y="1219200"/>
            <a:ext cx="9144000" cy="4876800"/>
          </a:xfrm>
        </p:spPr>
        <p:txBody>
          <a:bodyPr>
            <a:normAutofit/>
          </a:bodyPr>
          <a:lstStyle/>
          <a:p>
            <a:pPr eaLnBrk="1" hangingPunct="1">
              <a:buFont typeface="Franklin Gothic Medium" pitchFamily="34" charset="0"/>
              <a:buNone/>
            </a:pPr>
            <a:r>
              <a:rPr lang="en-GB" sz="4000" dirty="0" smtClean="0">
                <a:solidFill>
                  <a:srgbClr val="C00000"/>
                </a:solidFill>
              </a:rPr>
              <a:t>1. Formal/Uniform region</a:t>
            </a:r>
            <a:r>
              <a:rPr lang="en-GB" sz="4000" dirty="0" smtClean="0"/>
              <a:t>: defined by a commonality, typically a cultural linkage or a physical characteristic.</a:t>
            </a:r>
          </a:p>
          <a:p>
            <a:pPr eaLnBrk="1" hangingPunct="1">
              <a:lnSpc>
                <a:spcPct val="90000"/>
              </a:lnSpc>
              <a:buFont typeface="Franklin Gothic Medium" pitchFamily="34" charset="0"/>
              <a:buNone/>
            </a:pPr>
            <a:r>
              <a:rPr lang="en-GB" sz="4000" dirty="0" smtClean="0"/>
              <a:t>		e.g. German speaking region of Europe</a:t>
            </a:r>
          </a:p>
          <a:p>
            <a:pPr eaLnBrk="1" hangingPunct="1">
              <a:lnSpc>
                <a:spcPct val="90000"/>
              </a:lnSpc>
              <a:buFont typeface="Franklin Gothic Medium" pitchFamily="34" charset="0"/>
              <a:buNone/>
            </a:pPr>
            <a:endParaRPr lang="en-US" sz="3600" dirty="0" smtClean="0"/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6000" dirty="0" smtClean="0"/>
              <a:t>Regions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70510" y="3657601"/>
            <a:ext cx="563379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>
          <a:xfrm>
            <a:off x="0" y="914400"/>
            <a:ext cx="9144000" cy="4495800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lnSpc>
                <a:spcPct val="90000"/>
              </a:lnSpc>
              <a:buFont typeface="Franklin Gothic Medium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5200" dirty="0" smtClean="0">
                <a:solidFill>
                  <a:srgbClr val="C00000"/>
                </a:solidFill>
              </a:rPr>
              <a:t>2. Functional/</a:t>
            </a:r>
            <a:r>
              <a:rPr lang="en-US" sz="5200" dirty="0" smtClean="0">
                <a:solidFill>
                  <a:srgbClr val="C00000"/>
                </a:solidFill>
              </a:rPr>
              <a:t>Nodal region</a:t>
            </a:r>
            <a:r>
              <a:rPr lang="en-GB" sz="5200" dirty="0" smtClean="0"/>
              <a:t>: defined by a set of social, political, or economic activities or the interactions that occur within it.</a:t>
            </a:r>
          </a:p>
          <a:p>
            <a:pPr eaLnBrk="1" hangingPunct="1">
              <a:lnSpc>
                <a:spcPct val="90000"/>
              </a:lnSpc>
              <a:buFont typeface="Franklin Gothic Medium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5200" dirty="0" smtClean="0"/>
              <a:t>	e.g. an urban area,</a:t>
            </a:r>
            <a:br>
              <a:rPr lang="en-GB" sz="5200" dirty="0" smtClean="0"/>
            </a:br>
            <a:r>
              <a:rPr lang="en-GB" sz="5200" dirty="0" smtClean="0"/>
              <a:t>magazine</a:t>
            </a:r>
            <a:br>
              <a:rPr lang="en-GB" sz="5200" dirty="0" smtClean="0"/>
            </a:br>
            <a:r>
              <a:rPr lang="en-GB" sz="5200" dirty="0" smtClean="0"/>
              <a:t>circulation,</a:t>
            </a:r>
            <a:br>
              <a:rPr lang="en-GB" sz="5200" dirty="0" smtClean="0"/>
            </a:br>
            <a:r>
              <a:rPr lang="en-GB" sz="5200" dirty="0" smtClean="0"/>
              <a:t>radio station</a:t>
            </a:r>
            <a:endParaRPr lang="en-GB" sz="3600" dirty="0" smtClean="0"/>
          </a:p>
        </p:txBody>
      </p:sp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92163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6700" dirty="0" smtClean="0"/>
              <a:t>Regions</a:t>
            </a:r>
            <a:endParaRPr lang="en-GB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756025"/>
            <a:ext cx="4343400" cy="310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0" y="838200"/>
            <a:ext cx="9144000" cy="5562600"/>
          </a:xfrm>
        </p:spPr>
        <p:txBody>
          <a:bodyPr>
            <a:noAutofit/>
          </a:bodyPr>
          <a:lstStyle/>
          <a:p>
            <a:pPr marL="0" indent="0" eaLnBrk="1" hangingPunct="1">
              <a:lnSpc>
                <a:spcPct val="100000"/>
              </a:lnSpc>
              <a:buFont typeface="Franklin Gothic Medium" pitchFamily="34" charset="0"/>
              <a:buNone/>
              <a:tabLst>
                <a:tab pos="279400" algn="l"/>
                <a:tab pos="28257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4400" dirty="0" smtClean="0">
                <a:solidFill>
                  <a:srgbClr val="C00000"/>
                </a:solidFill>
              </a:rPr>
              <a:t>3.Perceptual Region/</a:t>
            </a:r>
            <a:r>
              <a:rPr lang="en-US" sz="4400" dirty="0" smtClean="0">
                <a:solidFill>
                  <a:srgbClr val="C00000"/>
                </a:solidFill>
              </a:rPr>
              <a:t>Vernacular</a:t>
            </a:r>
            <a:r>
              <a:rPr lang="en-GB" sz="4400" dirty="0" smtClean="0"/>
              <a:t>: ideas in our minds, based on accumulated knowledge of places and regions, that define an area of “sameness” or “</a:t>
            </a:r>
            <a:r>
              <a:rPr lang="en-GB" sz="4400" dirty="0" smtClean="0">
                <a:solidFill>
                  <a:srgbClr val="C00000"/>
                </a:solidFill>
              </a:rPr>
              <a:t>connectedness</a:t>
            </a:r>
            <a:r>
              <a:rPr lang="en-GB" sz="4400" dirty="0" smtClean="0"/>
              <a:t>.”</a:t>
            </a:r>
            <a:br>
              <a:rPr lang="en-GB" sz="4400" dirty="0" smtClean="0"/>
            </a:br>
            <a:r>
              <a:rPr lang="en-GB" sz="4400" dirty="0" smtClean="0">
                <a:solidFill>
                  <a:srgbClr val="C00000"/>
                </a:solidFill>
              </a:rPr>
              <a:t>e.g. the South</a:t>
            </a:r>
            <a:br>
              <a:rPr lang="en-GB" sz="4400" dirty="0" smtClean="0">
                <a:solidFill>
                  <a:srgbClr val="C00000"/>
                </a:solidFill>
              </a:rPr>
            </a:br>
            <a:r>
              <a:rPr lang="en-GB" sz="4400" dirty="0" smtClean="0">
                <a:solidFill>
                  <a:srgbClr val="C00000"/>
                </a:solidFill>
              </a:rPr>
              <a:t>the Mid-Atlantic</a:t>
            </a:r>
            <a:br>
              <a:rPr lang="en-GB" sz="4400" dirty="0" smtClean="0">
                <a:solidFill>
                  <a:srgbClr val="C00000"/>
                </a:solidFill>
              </a:rPr>
            </a:br>
            <a:r>
              <a:rPr lang="en-GB" sz="4400" dirty="0" smtClean="0"/>
              <a:t>the Middle East</a:t>
            </a:r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792162"/>
          </a:xfrm>
        </p:spPr>
        <p:txBody>
          <a:bodyPr>
            <a:noAutofit/>
          </a:bodyPr>
          <a:lstStyle/>
          <a:p>
            <a:pPr eaLnBrk="1"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6000" dirty="0" smtClean="0"/>
              <a:t>Regions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0"/>
            <a:ext cx="8969375" cy="61102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173788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8611" name="Text Box 2"/>
          <p:cNvSpPr txBox="1">
            <a:spLocks noChangeArrowheads="1"/>
          </p:cNvSpPr>
          <p:nvPr/>
        </p:nvSpPr>
        <p:spPr bwMode="auto">
          <a:xfrm>
            <a:off x="6172200" y="762000"/>
            <a:ext cx="2971800" cy="157184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750"/>
              </a:spcBef>
              <a:buClr>
                <a:srgbClr val="3333CC"/>
              </a:buClr>
              <a:buFont typeface="Franklin Gothic Medium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4800" dirty="0">
                <a:solidFill>
                  <a:schemeClr val="accent4">
                    <a:lumMod val="75000"/>
                  </a:schemeClr>
                </a:solidFill>
                <a:latin typeface="Franklin Gothic Medium" pitchFamily="34" charset="0"/>
              </a:rPr>
              <a:t>Reference Map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44" name="Picture 4" descr="latin-america-political-ma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8600" y="457200"/>
            <a:ext cx="2570163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45" name="Line 5"/>
          <p:cNvSpPr>
            <a:spLocks noChangeShapeType="1"/>
          </p:cNvSpPr>
          <p:nvPr/>
        </p:nvSpPr>
        <p:spPr bwMode="auto">
          <a:xfrm flipH="1">
            <a:off x="2286000" y="990600"/>
            <a:ext cx="1066800" cy="533400"/>
          </a:xfrm>
          <a:prstGeom prst="line">
            <a:avLst/>
          </a:prstGeom>
          <a:noFill/>
          <a:ln w="73025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6246" name="Line 6"/>
          <p:cNvSpPr>
            <a:spLocks noChangeShapeType="1"/>
          </p:cNvSpPr>
          <p:nvPr/>
        </p:nvSpPr>
        <p:spPr bwMode="auto">
          <a:xfrm flipH="1" flipV="1">
            <a:off x="2743200" y="6019800"/>
            <a:ext cx="1066800" cy="685800"/>
          </a:xfrm>
          <a:prstGeom prst="line">
            <a:avLst/>
          </a:prstGeom>
          <a:noFill/>
          <a:ln w="73025">
            <a:solidFill>
              <a:srgbClr val="FF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66248" name="Picture 8" descr="Africa-map-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4141788"/>
            <a:ext cx="2906946" cy="271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49" name="Picture 9" descr="SoutheastAsiaMa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04800" y="4038600"/>
            <a:ext cx="301625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50" name="Text Box 10"/>
          <p:cNvSpPr txBox="1">
            <a:spLocks noChangeArrowheads="1"/>
          </p:cNvSpPr>
          <p:nvPr/>
        </p:nvSpPr>
        <p:spPr bwMode="auto">
          <a:xfrm>
            <a:off x="2743200" y="609600"/>
            <a:ext cx="3276600" cy="550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chemeClr val="accent4">
                    <a:lumMod val="75000"/>
                  </a:schemeClr>
                </a:solidFill>
                <a:latin typeface="Arial" charset="0"/>
              </a:rPr>
              <a:t>Latin America</a:t>
            </a:r>
          </a:p>
        </p:txBody>
      </p:sp>
      <p:sp>
        <p:nvSpPr>
          <p:cNvPr id="266252" name="Text Box 12"/>
          <p:cNvSpPr txBox="1">
            <a:spLocks noChangeArrowheads="1"/>
          </p:cNvSpPr>
          <p:nvPr/>
        </p:nvSpPr>
        <p:spPr bwMode="auto">
          <a:xfrm>
            <a:off x="3733800" y="5982297"/>
            <a:ext cx="2362200" cy="10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chemeClr val="accent4">
                    <a:lumMod val="75000"/>
                  </a:schemeClr>
                </a:solidFill>
                <a:latin typeface="Arial" charset="0"/>
              </a:rPr>
              <a:t>Southeast Asia</a:t>
            </a:r>
          </a:p>
        </p:txBody>
      </p:sp>
      <p:sp>
        <p:nvSpPr>
          <p:cNvPr id="266247" name="Line 7"/>
          <p:cNvSpPr>
            <a:spLocks noChangeShapeType="1"/>
          </p:cNvSpPr>
          <p:nvPr/>
        </p:nvSpPr>
        <p:spPr bwMode="auto">
          <a:xfrm flipH="1">
            <a:off x="8229600" y="3733800"/>
            <a:ext cx="304800" cy="762000"/>
          </a:xfrm>
          <a:prstGeom prst="line">
            <a:avLst/>
          </a:prstGeom>
          <a:noFill/>
          <a:ln w="73025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6243" name="Rectangle 3"/>
          <p:cNvSpPr>
            <a:spLocks noGrp="1" noChangeArrowheads="1"/>
          </p:cNvSpPr>
          <p:nvPr>
            <p:ph idx="1"/>
          </p:nvPr>
        </p:nvSpPr>
        <p:spPr>
          <a:xfrm>
            <a:off x="2438400" y="1524000"/>
            <a:ext cx="6705600" cy="48768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dirty="0" smtClean="0"/>
              <a:t>Regional (Latin America, Sub-Saharan Africa,</a:t>
            </a:r>
            <a:br>
              <a:rPr lang="en-US" sz="3200" dirty="0" smtClean="0"/>
            </a:br>
            <a:r>
              <a:rPr lang="en-US" sz="3200" dirty="0" smtClean="0"/>
              <a:t>Southeast Asia) </a:t>
            </a:r>
          </a:p>
          <a:p>
            <a:pPr eaLnBrk="1" hangingPunct="1"/>
            <a:r>
              <a:rPr lang="en-US" sz="3200" dirty="0" smtClean="0"/>
              <a:t>Systematic</a:t>
            </a:r>
            <a:br>
              <a:rPr lang="en-US" sz="3200" dirty="0" smtClean="0"/>
            </a:br>
            <a:r>
              <a:rPr lang="en-US" sz="3200" dirty="0" smtClean="0"/>
              <a:t>(Human Geography,</a:t>
            </a:r>
            <a:br>
              <a:rPr lang="en-US" sz="3200" dirty="0" smtClean="0"/>
            </a:br>
            <a:r>
              <a:rPr lang="en-US" sz="3200" dirty="0" smtClean="0"/>
              <a:t>Physical Geography,</a:t>
            </a:r>
            <a:br>
              <a:rPr lang="en-US" sz="3200" dirty="0" smtClean="0"/>
            </a:br>
            <a:r>
              <a:rPr lang="en-US" sz="3200" dirty="0" smtClean="0"/>
              <a:t>Historical</a:t>
            </a:r>
            <a:br>
              <a:rPr lang="en-US" sz="3200" dirty="0" smtClean="0"/>
            </a:br>
            <a:r>
              <a:rPr lang="en-US" sz="3200" dirty="0" smtClean="0"/>
              <a:t>Geography) </a:t>
            </a:r>
          </a:p>
          <a:p>
            <a:pPr eaLnBrk="1" hangingPunct="1"/>
            <a:endParaRPr lang="en-US" dirty="0" smtClean="0"/>
          </a:p>
        </p:txBody>
      </p:sp>
      <p:sp>
        <p:nvSpPr>
          <p:cNvPr id="266251" name="Text Box 11"/>
          <p:cNvSpPr txBox="1">
            <a:spLocks noChangeArrowheads="1"/>
          </p:cNvSpPr>
          <p:nvPr/>
        </p:nvSpPr>
        <p:spPr bwMode="auto">
          <a:xfrm>
            <a:off x="6218583" y="2971800"/>
            <a:ext cx="3048000" cy="10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3200" b="1" dirty="0">
                <a:solidFill>
                  <a:schemeClr val="accent4">
                    <a:lumMod val="75000"/>
                  </a:schemeClr>
                </a:solidFill>
                <a:latin typeface="Arial" charset="0"/>
              </a:rPr>
              <a:t>Sub-Saharan</a:t>
            </a:r>
            <a:r>
              <a:rPr lang="en-US" sz="2400" b="1" dirty="0">
                <a:solidFill>
                  <a:schemeClr val="accent4">
                    <a:lumMod val="75000"/>
                  </a:schemeClr>
                </a:solidFill>
                <a:latin typeface="Arial" charset="0"/>
              </a:rPr>
              <a:t> </a:t>
            </a:r>
            <a:r>
              <a:rPr lang="en-US" sz="3200" b="1" dirty="0">
                <a:solidFill>
                  <a:schemeClr val="accent4">
                    <a:lumMod val="75000"/>
                  </a:schemeClr>
                </a:solidFill>
                <a:latin typeface="Arial" charset="0"/>
              </a:rPr>
              <a:t>Africa</a:t>
            </a:r>
            <a:endParaRPr lang="en-US" sz="2400" b="1" dirty="0">
              <a:solidFill>
                <a:schemeClr val="accent4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266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400" dirty="0" smtClean="0"/>
              <a:t>Approaches to Geography 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6" dur="1"/>
                                        <p:tgtEl>
                                          <p:spTgt spid="2662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4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9" dur="1"/>
                                        <p:tgtEl>
                                          <p:spTgt spid="266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4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2" dur="1"/>
                                        <p:tgtEl>
                                          <p:spTgt spid="266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6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6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62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66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6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6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62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6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6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66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62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66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662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662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66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66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66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662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266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66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662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2662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66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266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8" dur="2000"/>
                                        <p:tgtEl>
                                          <p:spTgt spid="266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1" dur="2000"/>
                                        <p:tgtEl>
                                          <p:spTgt spid="266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4" dur="2000"/>
                                        <p:tgtEl>
                                          <p:spTgt spid="266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45" grpId="0" animBg="1"/>
      <p:bldP spid="266246" grpId="0" animBg="1"/>
      <p:bldP spid="266250" grpId="0"/>
      <p:bldP spid="266252" grpId="0"/>
      <p:bldP spid="266247" grpId="0" animBg="1"/>
      <p:bldP spid="266243" grpId="0" build="p"/>
      <p:bldP spid="266251" grpId="0"/>
      <p:bldP spid="26624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Rectangle 3"/>
          <p:cNvSpPr>
            <a:spLocks noGrp="1" noChangeArrowheads="1"/>
          </p:cNvSpPr>
          <p:nvPr>
            <p:ph idx="1"/>
          </p:nvPr>
        </p:nvSpPr>
        <p:spPr>
          <a:xfrm>
            <a:off x="0" y="1371600"/>
            <a:ext cx="9144000" cy="4572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Thematic Maps</a:t>
            </a:r>
            <a:r>
              <a:rPr lang="en-US" sz="3600" dirty="0" smtClean="0"/>
              <a:t>: a map depicting a specific spatial distribution or statistical variation of abstract objects (e.g. unemployment) in space </a:t>
            </a:r>
          </a:p>
          <a:p>
            <a:pPr eaLnBrk="1" hangingPunct="1"/>
            <a:r>
              <a:rPr lang="en-US" sz="3600" dirty="0" smtClean="0"/>
              <a:t>TYPES: </a:t>
            </a: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Graduated Circle, Dot-Distribution, </a:t>
            </a:r>
            <a:r>
              <a:rPr lang="en-US" sz="3600" dirty="0" err="1" smtClean="0">
                <a:solidFill>
                  <a:schemeClr val="accent4">
                    <a:lumMod val="75000"/>
                  </a:schemeClr>
                </a:solidFill>
              </a:rPr>
              <a:t>Isopleth</a:t>
            </a: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, &amp; </a:t>
            </a:r>
            <a:r>
              <a:rPr lang="en-US" sz="3600" dirty="0" err="1" smtClean="0">
                <a:solidFill>
                  <a:schemeClr val="accent4">
                    <a:lumMod val="75000"/>
                  </a:schemeClr>
                </a:solidFill>
              </a:rPr>
              <a:t>Choropleth</a:t>
            </a:r>
            <a:endParaRPr lang="en-US" sz="3600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5400" dirty="0" smtClean="0"/>
              <a:t>Thematic Maps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858000" cy="67897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70659" name="Text Box 2"/>
          <p:cNvSpPr txBox="1">
            <a:spLocks noChangeArrowheads="1"/>
          </p:cNvSpPr>
          <p:nvPr/>
        </p:nvSpPr>
        <p:spPr bwMode="auto">
          <a:xfrm>
            <a:off x="6858000" y="228600"/>
            <a:ext cx="2286000" cy="132562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00000"/>
              </a:lnSpc>
              <a:buClr>
                <a:srgbClr val="3333CC"/>
              </a:buClr>
              <a:buFont typeface="Franklin Gothic Medium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4000" dirty="0">
                <a:solidFill>
                  <a:schemeClr val="accent4">
                    <a:lumMod val="75000"/>
                  </a:schemeClr>
                </a:solidFill>
                <a:latin typeface="Franklin Gothic Medium" pitchFamily="34" charset="0"/>
              </a:rPr>
              <a:t>Thematic </a:t>
            </a:r>
          </a:p>
          <a:p>
            <a:pPr>
              <a:lnSpc>
                <a:spcPct val="100000"/>
              </a:lnSpc>
              <a:buClr>
                <a:srgbClr val="3333CC"/>
              </a:buClr>
              <a:buFont typeface="Franklin Gothic Medium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4000" dirty="0">
                <a:solidFill>
                  <a:schemeClr val="accent4">
                    <a:lumMod val="75000"/>
                  </a:schemeClr>
                </a:solidFill>
                <a:latin typeface="Franklin Gothic Medium" pitchFamily="34" charset="0"/>
              </a:rPr>
              <a:t>Map</a:t>
            </a:r>
          </a:p>
        </p:txBody>
      </p:sp>
      <p:sp>
        <p:nvSpPr>
          <p:cNvPr id="70660" name="Text Box 3"/>
          <p:cNvSpPr txBox="1">
            <a:spLocks noChangeArrowheads="1"/>
          </p:cNvSpPr>
          <p:nvPr/>
        </p:nvSpPr>
        <p:spPr bwMode="auto">
          <a:xfrm>
            <a:off x="6781800" y="2057400"/>
            <a:ext cx="2362200" cy="452649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375"/>
              </a:spcBef>
              <a:buClr>
                <a:srgbClr val="00CC00"/>
              </a:buClr>
              <a:buFont typeface="Franklin Gothic Medium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200" dirty="0">
                <a:solidFill>
                  <a:srgbClr val="C00000"/>
                </a:solidFill>
                <a:latin typeface="Franklin Gothic Medium" pitchFamily="34" charset="0"/>
              </a:rPr>
              <a:t>What story about median income in the Washington, DC area is this map telling?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4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0" y="609600"/>
            <a:ext cx="4191000" cy="5895975"/>
          </a:xfrm>
        </p:spPr>
        <p:txBody>
          <a:bodyPr>
            <a:normAutofit/>
          </a:bodyPr>
          <a:lstStyle/>
          <a:p>
            <a:pPr marL="342900" indent="-342900" eaLnBrk="1" hangingPunct="1">
              <a:lnSpc>
                <a:spcPct val="100000"/>
              </a:lnSpc>
              <a:spcBef>
                <a:spcPct val="20000"/>
              </a:spcBef>
              <a:buClr>
                <a:srgbClr val="000000"/>
              </a:buClr>
              <a:buFont typeface="Times New Roman" pitchFamily="18" charset="0"/>
              <a:buChar char="•"/>
            </a:pPr>
            <a:r>
              <a:rPr lang="en-US" sz="3600" dirty="0" smtClean="0">
                <a:solidFill>
                  <a:srgbClr val="C00000"/>
                </a:solidFill>
              </a:rPr>
              <a:t>Graduate Circle Map</a:t>
            </a:r>
          </a:p>
          <a:p>
            <a:pPr marL="342900" indent="-342900" eaLnBrk="1" hangingPunct="1">
              <a:lnSpc>
                <a:spcPct val="100000"/>
              </a:lnSpc>
              <a:spcBef>
                <a:spcPct val="20000"/>
              </a:spcBef>
              <a:buClr>
                <a:srgbClr val="000000"/>
              </a:buClr>
              <a:buFont typeface="Times New Roman" pitchFamily="18" charset="0"/>
              <a:buChar char="•"/>
            </a:pP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Uses circles of different sizes to show the frequency of occurrence of a certain topic</a:t>
            </a:r>
          </a:p>
        </p:txBody>
      </p:sp>
      <p:pic>
        <p:nvPicPr>
          <p:cNvPr id="71685" name="Picture 5" descr="maps-graduate circ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0"/>
            <a:ext cx="4953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7" name="Rectangle 3"/>
          <p:cNvSpPr>
            <a:spLocks noGrp="1" noChangeArrowheads="1"/>
          </p:cNvSpPr>
          <p:nvPr>
            <p:ph sz="half" idx="2"/>
          </p:nvPr>
        </p:nvSpPr>
        <p:spPr>
          <a:xfrm>
            <a:off x="0" y="990600"/>
            <a:ext cx="4343400" cy="5867400"/>
          </a:xfrm>
        </p:spPr>
        <p:txBody>
          <a:bodyPr>
            <a:normAutofit/>
          </a:bodyPr>
          <a:lstStyle/>
          <a:p>
            <a:pPr marL="342900" indent="-342900" eaLnBrk="1" hangingPunct="1">
              <a:lnSpc>
                <a:spcPct val="100000"/>
              </a:lnSpc>
              <a:spcBef>
                <a:spcPct val="20000"/>
              </a:spcBef>
              <a:buClr>
                <a:srgbClr val="000000"/>
              </a:buClr>
              <a:buFont typeface="Times New Roman" pitchFamily="18" charset="0"/>
              <a:buChar char="•"/>
            </a:pPr>
            <a:r>
              <a:rPr lang="en-US" sz="3600" dirty="0" smtClean="0">
                <a:solidFill>
                  <a:srgbClr val="C00000"/>
                </a:solidFill>
              </a:rPr>
              <a:t>Dot-distribution Map</a:t>
            </a:r>
          </a:p>
          <a:p>
            <a:pPr marL="342900" indent="-342900" eaLnBrk="1" hangingPunct="1">
              <a:lnSpc>
                <a:spcPct val="100000"/>
              </a:lnSpc>
              <a:spcBef>
                <a:spcPct val="20000"/>
              </a:spcBef>
              <a:buClr>
                <a:srgbClr val="000000"/>
              </a:buClr>
              <a:buFont typeface="Times New Roman" pitchFamily="18" charset="0"/>
              <a:buChar char="•"/>
            </a:pP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A single of specified number of occurrences are recorded by a single dot </a:t>
            </a:r>
          </a:p>
        </p:txBody>
      </p:sp>
      <p:pic>
        <p:nvPicPr>
          <p:cNvPr id="72708" name="Picture 4" descr="maps-dot distribu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0"/>
            <a:ext cx="480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3"/>
          <p:cNvSpPr>
            <a:spLocks noGrp="1" noChangeArrowheads="1"/>
          </p:cNvSpPr>
          <p:nvPr>
            <p:ph sz="half" idx="2"/>
          </p:nvPr>
        </p:nvSpPr>
        <p:spPr>
          <a:xfrm>
            <a:off x="0" y="1143000"/>
            <a:ext cx="4033837" cy="4524375"/>
          </a:xfrm>
        </p:spPr>
        <p:txBody>
          <a:bodyPr/>
          <a:lstStyle/>
          <a:p>
            <a:pPr marL="342900" indent="-342900" eaLnBrk="1" hangingPunct="1">
              <a:lnSpc>
                <a:spcPct val="100000"/>
              </a:lnSpc>
              <a:spcBef>
                <a:spcPct val="20000"/>
              </a:spcBef>
              <a:buClr>
                <a:srgbClr val="000000"/>
              </a:buClr>
              <a:buFont typeface="Times New Roman" pitchFamily="18" charset="0"/>
              <a:buChar char="•"/>
            </a:pPr>
            <a:r>
              <a:rPr lang="en-US" sz="3200" dirty="0" err="1" smtClean="0">
                <a:solidFill>
                  <a:srgbClr val="C00000"/>
                </a:solidFill>
                <a:latin typeface="+mj-lt"/>
              </a:rPr>
              <a:t>Isopleth</a:t>
            </a:r>
            <a:r>
              <a:rPr lang="en-US" sz="3200" dirty="0" smtClean="0">
                <a:solidFill>
                  <a:srgbClr val="C00000"/>
                </a:solidFill>
                <a:latin typeface="+mj-lt"/>
              </a:rPr>
              <a:t> Map </a:t>
            </a:r>
          </a:p>
          <a:p>
            <a:pPr marL="342900" indent="-342900" eaLnBrk="1" hangingPunct="1">
              <a:lnSpc>
                <a:spcPct val="100000"/>
              </a:lnSpc>
              <a:spcBef>
                <a:spcPct val="20000"/>
              </a:spcBef>
              <a:buClr>
                <a:srgbClr val="000000"/>
              </a:buClr>
              <a:buFont typeface="Times New Roman" pitchFamily="18" charset="0"/>
              <a:buChar char="•"/>
            </a:pPr>
            <a:r>
              <a:rPr lang="en-US" sz="32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Calculation refers not to a point but to an areal statistic </a:t>
            </a:r>
          </a:p>
          <a:p>
            <a:pPr marL="342900" indent="-342900" eaLnBrk="1" hangingPunct="1">
              <a:lnSpc>
                <a:spcPct val="100000"/>
              </a:lnSpc>
              <a:spcBef>
                <a:spcPct val="20000"/>
              </a:spcBef>
              <a:buClr>
                <a:srgbClr val="000000"/>
              </a:buClr>
              <a:buFont typeface="Times New Roman" pitchFamily="18" charset="0"/>
              <a:buChar char="•"/>
            </a:pPr>
            <a:r>
              <a:rPr lang="en-US" sz="32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The </a:t>
            </a:r>
            <a:r>
              <a:rPr lang="en-US" sz="3200" dirty="0" err="1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isoline</a:t>
            </a:r>
            <a:r>
              <a:rPr lang="en-US" sz="32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 connects average values per unit </a:t>
            </a:r>
          </a:p>
        </p:txBody>
      </p:sp>
      <p:pic>
        <p:nvPicPr>
          <p:cNvPr id="73732" name="Picture 4" descr="maps-Isoplet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0"/>
            <a:ext cx="5105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Rectangle 3"/>
          <p:cNvSpPr>
            <a:spLocks noGrp="1" noChangeArrowheads="1"/>
          </p:cNvSpPr>
          <p:nvPr>
            <p:ph sz="half" idx="2"/>
          </p:nvPr>
        </p:nvSpPr>
        <p:spPr>
          <a:xfrm>
            <a:off x="0" y="914400"/>
            <a:ext cx="4191000" cy="4722813"/>
          </a:xfrm>
        </p:spPr>
        <p:txBody>
          <a:bodyPr/>
          <a:lstStyle/>
          <a:p>
            <a:pPr marL="342900" indent="-342900" eaLnBrk="1" hangingPunct="1">
              <a:lnSpc>
                <a:spcPct val="100000"/>
              </a:lnSpc>
              <a:spcBef>
                <a:spcPct val="20000"/>
              </a:spcBef>
              <a:buClr>
                <a:srgbClr val="000000"/>
              </a:buClr>
              <a:buFont typeface="Times New Roman" pitchFamily="18" charset="0"/>
              <a:buChar char="•"/>
            </a:pPr>
            <a:r>
              <a:rPr lang="en-US" sz="3200" dirty="0" err="1" smtClean="0">
                <a:solidFill>
                  <a:srgbClr val="C00000"/>
                </a:solidFill>
                <a:latin typeface="+mj-lt"/>
              </a:rPr>
              <a:t>Choropleth</a:t>
            </a:r>
            <a:r>
              <a:rPr lang="en-US" sz="3200" dirty="0" smtClean="0">
                <a:solidFill>
                  <a:srgbClr val="C00000"/>
                </a:solidFill>
                <a:latin typeface="+mj-lt"/>
              </a:rPr>
              <a:t> Map</a:t>
            </a:r>
          </a:p>
          <a:p>
            <a:pPr marL="342900" indent="-342900" eaLnBrk="1" hangingPunct="1">
              <a:lnSpc>
                <a:spcPct val="100000"/>
              </a:lnSpc>
              <a:spcBef>
                <a:spcPct val="20000"/>
              </a:spcBef>
              <a:buClr>
                <a:srgbClr val="000000"/>
              </a:buClr>
              <a:buFont typeface="Times New Roman" pitchFamily="18" charset="0"/>
              <a:buChar char="•"/>
            </a:pPr>
            <a:r>
              <a:rPr lang="en-US" sz="32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Present average value of the data studied per preexisting areal unit </a:t>
            </a:r>
          </a:p>
        </p:txBody>
      </p:sp>
      <p:pic>
        <p:nvPicPr>
          <p:cNvPr id="74756" name="Picture 4" descr="maps-Choroplet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0"/>
            <a:ext cx="5410200" cy="68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idx="1"/>
          </p:nvPr>
        </p:nvSpPr>
        <p:spPr>
          <a:xfrm>
            <a:off x="0" y="533400"/>
            <a:ext cx="9144000" cy="5943600"/>
          </a:xfrm>
        </p:spPr>
        <p:txBody>
          <a:bodyPr anchor="t">
            <a:normAutofit lnSpcReduction="10000"/>
          </a:bodyPr>
          <a:lstStyle/>
          <a:p>
            <a:pPr marL="341313" indent="-341313" algn="l" eaLnBrk="1" hangingPunct="1">
              <a:lnSpc>
                <a:spcPct val="100000"/>
              </a:lnSpc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4000" dirty="0" smtClean="0"/>
              <a:t>Mental Maps</a:t>
            </a:r>
            <a:endParaRPr lang="en-GB" sz="4000" dirty="0" smtClean="0">
              <a:solidFill>
                <a:srgbClr val="00CC00"/>
              </a:solidFill>
            </a:endParaRPr>
          </a:p>
          <a:p>
            <a:pPr marL="341313" indent="-341313" algn="l" eaLnBrk="1" hangingPunct="1">
              <a:lnSpc>
                <a:spcPct val="100000"/>
              </a:lnSpc>
              <a:spcBef>
                <a:spcPts val="800"/>
              </a:spcBef>
              <a:buClr>
                <a:schemeClr val="accent4">
                  <a:lumMod val="75000"/>
                </a:schemeClr>
              </a:buClr>
              <a:buFont typeface="Franklin Gothic Medium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3600" dirty="0" smtClean="0">
                <a:solidFill>
                  <a:schemeClr val="accent4">
                    <a:lumMod val="75000"/>
                  </a:schemeClr>
                </a:solidFill>
              </a:rPr>
              <a:t>maps we carry in our minds of places we have been and places we have heard of.</a:t>
            </a:r>
            <a:br>
              <a:rPr lang="en-GB" sz="3600" dirty="0" smtClean="0">
                <a:solidFill>
                  <a:schemeClr val="accent4">
                    <a:lumMod val="75000"/>
                  </a:schemeClr>
                </a:solidFill>
              </a:rPr>
            </a:br>
            <a:endParaRPr lang="en-GB" sz="1200" dirty="0" smtClean="0">
              <a:solidFill>
                <a:srgbClr val="FF6600"/>
              </a:solidFill>
            </a:endParaRPr>
          </a:p>
          <a:p>
            <a:pPr marL="341313" indent="-341313" algn="l" eaLnBrk="1" hangingPunct="1">
              <a:lnSpc>
                <a:spcPct val="100000"/>
              </a:lnSpc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4000" dirty="0" smtClean="0">
                <a:solidFill>
                  <a:schemeClr val="accent4">
                    <a:lumMod val="75000"/>
                  </a:schemeClr>
                </a:solidFill>
              </a:rPr>
              <a:t>Activity Spaces</a:t>
            </a:r>
          </a:p>
          <a:p>
            <a:pPr marL="341313" indent="-341313" algn="l" eaLnBrk="1" hangingPunct="1">
              <a:lnSpc>
                <a:spcPct val="100000"/>
              </a:lnSpc>
              <a:spcBef>
                <a:spcPts val="800"/>
              </a:spcBef>
              <a:buClr>
                <a:schemeClr val="accent4">
                  <a:lumMod val="75000"/>
                </a:schemeClr>
              </a:buClr>
              <a:buFont typeface="Franklin Gothic Medium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3600" dirty="0" smtClean="0">
                <a:solidFill>
                  <a:schemeClr val="accent4">
                    <a:lumMod val="75000"/>
                  </a:schemeClr>
                </a:solidFill>
              </a:rPr>
              <a:t>the places we travel to routinely in our rounds of daily activity.</a:t>
            </a:r>
            <a:r>
              <a:rPr lang="en-GB" sz="3200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en-GB" sz="3200" dirty="0" smtClean="0">
                <a:solidFill>
                  <a:schemeClr val="accent4">
                    <a:lumMod val="75000"/>
                  </a:schemeClr>
                </a:solidFill>
              </a:rPr>
            </a:br>
            <a:endParaRPr lang="en-GB" sz="3200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741363" lvl="1" indent="-284163" algn="r" eaLnBrk="1" hangingPunct="1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3200" dirty="0" smtClean="0">
                <a:solidFill>
                  <a:srgbClr val="C00000"/>
                </a:solidFill>
                <a:latin typeface="Arial" charset="0"/>
              </a:rPr>
              <a:t>How are activity spaces and mental maps related?</a:t>
            </a:r>
          </a:p>
          <a:p>
            <a:pPr marL="341313" indent="-341313" algn="l" eaLnBrk="1" hangingPunct="1">
              <a:lnSpc>
                <a:spcPct val="100000"/>
              </a:lnSpc>
              <a:spcBef>
                <a:spcPts val="600"/>
              </a:spcBef>
              <a:buClr>
                <a:srgbClr val="FF6600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en-GB" sz="2400" dirty="0" smtClean="0">
              <a:solidFill>
                <a:srgbClr val="FF66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idx="1"/>
          </p:nvPr>
        </p:nvSpPr>
        <p:spPr>
          <a:xfrm>
            <a:off x="0" y="304800"/>
            <a:ext cx="3429000" cy="5867400"/>
          </a:xfrm>
        </p:spPr>
        <p:txBody>
          <a:bodyPr anchor="t">
            <a:normAutofit/>
          </a:bodyPr>
          <a:lstStyle/>
          <a:p>
            <a:pPr marL="0" indent="0" algn="l" eaLnBrk="1" hangingPunct="1">
              <a:spcBef>
                <a:spcPts val="700"/>
              </a:spcBef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3600" dirty="0" smtClean="0">
                <a:solidFill>
                  <a:srgbClr val="C00000"/>
                </a:solidFill>
              </a:rPr>
              <a:t>G</a:t>
            </a:r>
            <a:r>
              <a:rPr lang="en-GB" sz="3600" dirty="0" smtClean="0"/>
              <a:t>eographic </a:t>
            </a:r>
            <a:r>
              <a:rPr lang="en-GB" sz="3600" dirty="0" smtClean="0">
                <a:solidFill>
                  <a:srgbClr val="C00000"/>
                </a:solidFill>
              </a:rPr>
              <a:t>I</a:t>
            </a:r>
            <a:r>
              <a:rPr lang="en-GB" sz="3600" dirty="0" smtClean="0"/>
              <a:t>nformation </a:t>
            </a:r>
            <a:r>
              <a:rPr lang="en-GB" sz="3600" dirty="0" smtClean="0">
                <a:solidFill>
                  <a:srgbClr val="C00000"/>
                </a:solidFill>
              </a:rPr>
              <a:t>S</a:t>
            </a:r>
            <a:r>
              <a:rPr lang="en-GB" sz="3600" dirty="0" smtClean="0"/>
              <a:t>ystem</a:t>
            </a:r>
          </a:p>
          <a:p>
            <a:pPr marL="0" indent="0" algn="l" eaLnBrk="1" hangingPunct="1">
              <a:spcBef>
                <a:spcPts val="600"/>
              </a:spcBef>
              <a:buClr>
                <a:srgbClr val="00CC00"/>
              </a:buClr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3200" dirty="0" smtClean="0">
                <a:solidFill>
                  <a:schemeClr val="accent4">
                    <a:lumMod val="75000"/>
                  </a:schemeClr>
                </a:solidFill>
              </a:rPr>
              <a:t>a collection of computer hardware &amp; software that permits storage &amp; analysis of layers of spatial data.</a:t>
            </a:r>
          </a:p>
        </p:txBody>
      </p:sp>
      <p:pic>
        <p:nvPicPr>
          <p:cNvPr id="7680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89313" y="0"/>
            <a:ext cx="5840412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3810000" cy="5791200"/>
          </a:xfrm>
        </p:spPr>
        <p:txBody>
          <a:bodyPr>
            <a:noAutofit/>
          </a:bodyPr>
          <a:lstStyle/>
          <a:p>
            <a:pPr algn="l" eaLnBrk="1"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4000" dirty="0" smtClean="0"/>
              <a:t>Remote Sensing:</a:t>
            </a:r>
            <a:r>
              <a:rPr lang="en-GB" sz="4400" dirty="0" smtClean="0">
                <a:solidFill>
                  <a:srgbClr val="00CC00"/>
                </a:solidFill>
              </a:rPr>
              <a:t> </a:t>
            </a:r>
            <a:br>
              <a:rPr lang="en-GB" sz="4400" dirty="0" smtClean="0">
                <a:solidFill>
                  <a:srgbClr val="00CC00"/>
                </a:solidFill>
              </a:rPr>
            </a:br>
            <a:r>
              <a:rPr lang="en-GB" sz="3600" dirty="0" smtClean="0">
                <a:solidFill>
                  <a:schemeClr val="accent4">
                    <a:lumMod val="75000"/>
                  </a:schemeClr>
                </a:solidFill>
              </a:rPr>
              <a:t>a method of collecting data by instruments that are physically distant from the area of study.</a:t>
            </a:r>
          </a:p>
        </p:txBody>
      </p:sp>
      <p:pic>
        <p:nvPicPr>
          <p:cNvPr id="7782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29050" y="0"/>
            <a:ext cx="531495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381000"/>
            <a:ext cx="8915400" cy="6097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-152400" y="609600"/>
            <a:ext cx="9296400" cy="6553200"/>
          </a:xfrm>
        </p:spPr>
        <p:txBody>
          <a:bodyPr>
            <a:noAutofit/>
          </a:bodyPr>
          <a:lstStyle/>
          <a:p>
            <a:pPr eaLnBrk="1" hangingPunct="1">
              <a:lnSpc>
                <a:spcPct val="85000"/>
              </a:lnSpc>
            </a:pPr>
            <a:r>
              <a:rPr lang="en-US" sz="3600" dirty="0" smtClean="0"/>
              <a:t>Historical Geography </a:t>
            </a:r>
          </a:p>
          <a:p>
            <a:pPr eaLnBrk="1" hangingPunct="1">
              <a:lnSpc>
                <a:spcPct val="85000"/>
              </a:lnSpc>
            </a:pPr>
            <a:r>
              <a:rPr lang="en-US" sz="3600" dirty="0" smtClean="0"/>
              <a:t>Demography &amp; Population Geography </a:t>
            </a:r>
          </a:p>
          <a:p>
            <a:pPr eaLnBrk="1" hangingPunct="1">
              <a:lnSpc>
                <a:spcPct val="85000"/>
              </a:lnSpc>
            </a:pPr>
            <a:r>
              <a:rPr lang="en-US" sz="3600" dirty="0" smtClean="0"/>
              <a:t>Political Geography</a:t>
            </a:r>
          </a:p>
          <a:p>
            <a:pPr eaLnBrk="1" hangingPunct="1">
              <a:lnSpc>
                <a:spcPct val="85000"/>
              </a:lnSpc>
            </a:pPr>
            <a:r>
              <a:rPr lang="en-US" sz="3600" dirty="0" smtClean="0"/>
              <a:t>Geography of Religions </a:t>
            </a:r>
          </a:p>
          <a:p>
            <a:pPr eaLnBrk="1" hangingPunct="1">
              <a:lnSpc>
                <a:spcPct val="85000"/>
              </a:lnSpc>
            </a:pPr>
            <a:r>
              <a:rPr lang="en-US" sz="3600" dirty="0" smtClean="0"/>
              <a:t>Geography of Languages </a:t>
            </a:r>
          </a:p>
          <a:p>
            <a:pPr eaLnBrk="1" hangingPunct="1">
              <a:lnSpc>
                <a:spcPct val="85000"/>
              </a:lnSpc>
            </a:pPr>
            <a:r>
              <a:rPr lang="en-US" sz="3600" dirty="0" smtClean="0"/>
              <a:t>Urban Geography: settlements, cities, &amp; transportation systems </a:t>
            </a:r>
          </a:p>
          <a:p>
            <a:pPr eaLnBrk="1" hangingPunct="1">
              <a:lnSpc>
                <a:spcPct val="85000"/>
              </a:lnSpc>
            </a:pPr>
            <a:r>
              <a:rPr lang="en-US" sz="3600" dirty="0" smtClean="0"/>
              <a:t>Economic Geography</a:t>
            </a:r>
          </a:p>
          <a:p>
            <a:pPr eaLnBrk="1" hangingPunct="1">
              <a:lnSpc>
                <a:spcPct val="85000"/>
              </a:lnSpc>
            </a:pPr>
            <a:r>
              <a:rPr lang="en-US" sz="3600" dirty="0" smtClean="0"/>
              <a:t>Agricultural Geography </a:t>
            </a:r>
          </a:p>
          <a:p>
            <a:pPr eaLnBrk="1" hangingPunct="1">
              <a:lnSpc>
                <a:spcPct val="85000"/>
              </a:lnSpc>
            </a:pPr>
            <a:r>
              <a:rPr lang="en-US" sz="3600" dirty="0" smtClean="0"/>
              <a:t>Medical geography </a:t>
            </a:r>
          </a:p>
          <a:p>
            <a:pPr eaLnBrk="1" hangingPunct="1">
              <a:lnSpc>
                <a:spcPct val="85000"/>
              </a:lnSpc>
            </a:pPr>
            <a:r>
              <a:rPr lang="en-US" sz="3600" dirty="0" smtClean="0"/>
              <a:t>Social Geography </a:t>
            </a:r>
          </a:p>
          <a:p>
            <a:pPr eaLnBrk="1" hangingPunct="1">
              <a:lnSpc>
                <a:spcPct val="85000"/>
              </a:lnSpc>
            </a:pPr>
            <a:r>
              <a:rPr lang="en-US" sz="3600" dirty="0" smtClean="0"/>
              <a:t>Environmental Geography 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92162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US" sz="4800" dirty="0" smtClean="0"/>
              <a:t>Human Geography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Rectangle 2"/>
          <p:cNvSpPr>
            <a:spLocks noGrp="1" noChangeArrowheads="1"/>
          </p:cNvSpPr>
          <p:nvPr>
            <p:ph idx="1"/>
          </p:nvPr>
        </p:nvSpPr>
        <p:spPr>
          <a:xfrm>
            <a:off x="0" y="1143000"/>
            <a:ext cx="9144000" cy="4703763"/>
          </a:xfrm>
        </p:spPr>
        <p:txBody>
          <a:bodyPr>
            <a:normAutofit/>
          </a:bodyPr>
          <a:lstStyle/>
          <a:p>
            <a:pPr marL="17463" indent="-17463" eaLnBrk="1" hangingPunct="1">
              <a:lnSpc>
                <a:spcPct val="100000"/>
              </a:lnSpc>
              <a:buFont typeface="Franklin Gothic Medium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3600" dirty="0" smtClean="0"/>
              <a:t>Scale is the territorial extent of something. The observations we make and the context we see vary across scales, such as:</a:t>
            </a:r>
          </a:p>
          <a:p>
            <a:pPr eaLnBrk="1" hangingPunct="1">
              <a:lnSpc>
                <a:spcPct val="100000"/>
              </a:lnSpc>
              <a:buFont typeface="Franklin Gothic Medium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3600" dirty="0" smtClean="0"/>
              <a:t>		</a:t>
            </a:r>
            <a:r>
              <a:rPr lang="en-GB" sz="3600" dirty="0" smtClean="0">
                <a:solidFill>
                  <a:schemeClr val="accent4">
                    <a:lumMod val="75000"/>
                  </a:schemeClr>
                </a:solidFill>
              </a:rPr>
              <a:t>- local</a:t>
            </a:r>
          </a:p>
          <a:p>
            <a:pPr eaLnBrk="1" hangingPunct="1">
              <a:lnSpc>
                <a:spcPct val="100000"/>
              </a:lnSpc>
              <a:buFont typeface="Franklin Gothic Medium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3600" dirty="0" smtClean="0">
                <a:solidFill>
                  <a:schemeClr val="accent4">
                    <a:lumMod val="75000"/>
                  </a:schemeClr>
                </a:solidFill>
              </a:rPr>
              <a:t>		- regional</a:t>
            </a:r>
          </a:p>
          <a:p>
            <a:pPr eaLnBrk="1" hangingPunct="1">
              <a:lnSpc>
                <a:spcPct val="100000"/>
              </a:lnSpc>
              <a:buFont typeface="Franklin Gothic Medium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3600" dirty="0" smtClean="0">
                <a:solidFill>
                  <a:schemeClr val="accent4">
                    <a:lumMod val="75000"/>
                  </a:schemeClr>
                </a:solidFill>
              </a:rPr>
              <a:t>		- national</a:t>
            </a:r>
          </a:p>
          <a:p>
            <a:pPr eaLnBrk="1" hangingPunct="1">
              <a:lnSpc>
                <a:spcPct val="100000"/>
              </a:lnSpc>
              <a:buFont typeface="Franklin Gothic Medium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3600" dirty="0" smtClean="0">
                <a:solidFill>
                  <a:schemeClr val="accent4">
                    <a:lumMod val="75000"/>
                  </a:schemeClr>
                </a:solidFill>
              </a:rPr>
              <a:t>		- global </a:t>
            </a:r>
          </a:p>
          <a:p>
            <a:pPr eaLnBrk="1" hangingPunct="1">
              <a:lnSpc>
                <a:spcPct val="100000"/>
              </a:lnSpc>
              <a:buFont typeface="Franklin Gothic Medium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z="3600" dirty="0" smtClean="0"/>
          </a:p>
        </p:txBody>
      </p:sp>
      <p:sp>
        <p:nvSpPr>
          <p:cNvPr id="80898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eaLnBrk="1"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Scale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886200" cy="3587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81923" name="Rectangle 2"/>
          <p:cNvSpPr>
            <a:spLocks noGrp="1" noChangeArrowheads="1"/>
          </p:cNvSpPr>
          <p:nvPr>
            <p:ph type="title"/>
          </p:nvPr>
        </p:nvSpPr>
        <p:spPr>
          <a:xfrm>
            <a:off x="3886200" y="1524000"/>
            <a:ext cx="1524000" cy="1143000"/>
          </a:xfrm>
        </p:spPr>
        <p:txBody>
          <a:bodyPr/>
          <a:lstStyle/>
          <a:p>
            <a:pPr eaLnBrk="1"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Scale</a:t>
            </a:r>
          </a:p>
        </p:txBody>
      </p:sp>
      <p:pic>
        <p:nvPicPr>
          <p:cNvPr id="8192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0"/>
            <a:ext cx="3733800" cy="36972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8192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429000"/>
            <a:ext cx="9144000" cy="3546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4000" dirty="0" smtClean="0"/>
              <a:t>Scale is a powerful concept because</a:t>
            </a:r>
          </a:p>
        </p:txBody>
      </p:sp>
      <p:sp>
        <p:nvSpPr>
          <p:cNvPr id="82947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762000"/>
            <a:ext cx="9144000" cy="5715000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lnSpc>
                <a:spcPct val="90000"/>
              </a:lnSpc>
              <a:spcBef>
                <a:spcPts val="700"/>
              </a:spcBef>
              <a:tabLst>
                <a:tab pos="341313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</a:pPr>
            <a:r>
              <a:rPr lang="en-GB" sz="3200" dirty="0" smtClean="0"/>
              <a:t> </a:t>
            </a:r>
            <a:r>
              <a:rPr lang="en-GB" sz="3600" dirty="0" smtClean="0"/>
              <a:t>Processes operating at different scales influence one another.</a:t>
            </a:r>
          </a:p>
          <a:p>
            <a:pPr marL="334963" lvl="1" indent="0" eaLnBrk="1" hangingPunct="1">
              <a:lnSpc>
                <a:spcPct val="90000"/>
              </a:lnSpc>
              <a:buFont typeface="Arial" charset="0"/>
              <a:buNone/>
              <a:tabLst>
                <a:tab pos="341313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</a:pPr>
            <a:endParaRPr lang="en-GB" sz="1400" dirty="0" smtClean="0">
              <a:solidFill>
                <a:srgbClr val="00CC00"/>
              </a:solidFill>
              <a:latin typeface="Franklin Gothic Medium" pitchFamily="34" charset="0"/>
            </a:endParaRPr>
          </a:p>
          <a:p>
            <a:pPr marL="0" indent="0" eaLnBrk="1" hangingPunct="1">
              <a:lnSpc>
                <a:spcPct val="90000"/>
              </a:lnSpc>
              <a:spcBef>
                <a:spcPts val="700"/>
              </a:spcBef>
              <a:tabLst>
                <a:tab pos="341313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</a:pPr>
            <a:r>
              <a:rPr lang="en-GB" sz="3600" dirty="0" smtClean="0"/>
              <a:t> What is occurring across scales provides context for us to understand a phenomenon.</a:t>
            </a:r>
          </a:p>
          <a:p>
            <a:pPr marL="334963" lvl="1" indent="0" eaLnBrk="1" hangingPunct="1">
              <a:lnSpc>
                <a:spcPct val="90000"/>
              </a:lnSpc>
              <a:buFont typeface="Arial" charset="0"/>
              <a:buNone/>
              <a:tabLst>
                <a:tab pos="341313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</a:pPr>
            <a:endParaRPr lang="en-GB" sz="1400" dirty="0" smtClean="0">
              <a:solidFill>
                <a:srgbClr val="00CC00"/>
              </a:solidFill>
              <a:latin typeface="Franklin Gothic Medium" pitchFamily="34" charset="0"/>
            </a:endParaRPr>
          </a:p>
          <a:p>
            <a:pPr marL="0" indent="0" eaLnBrk="1" hangingPunct="1">
              <a:lnSpc>
                <a:spcPct val="90000"/>
              </a:lnSpc>
              <a:spcBef>
                <a:spcPts val="700"/>
              </a:spcBef>
              <a:tabLst>
                <a:tab pos="341313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</a:pPr>
            <a:r>
              <a:rPr lang="en-GB" sz="3600" dirty="0" smtClean="0"/>
              <a:t> People can use scale politically to change who is involved or how an issue is perceived. </a:t>
            </a:r>
          </a:p>
          <a:p>
            <a:pPr marL="334963" lvl="1" indent="0" eaLnBrk="1" hangingPunct="1">
              <a:lnSpc>
                <a:spcPct val="90000"/>
              </a:lnSpc>
              <a:spcBef>
                <a:spcPts val="500"/>
              </a:spcBef>
              <a:tabLst>
                <a:tab pos="341313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</a:pPr>
            <a:r>
              <a:rPr lang="en-GB" sz="3200" dirty="0" smtClean="0">
                <a:solidFill>
                  <a:srgbClr val="C00000"/>
                </a:solidFill>
              </a:rPr>
              <a:t> e.g. Zapatistas rescale their movement</a:t>
            </a:r>
          </a:p>
          <a:p>
            <a:pPr marL="334963" lvl="1" indent="0" eaLnBrk="1" hangingPunct="1">
              <a:lnSpc>
                <a:spcPct val="90000"/>
              </a:lnSpc>
              <a:spcBef>
                <a:spcPts val="500"/>
              </a:spcBef>
              <a:tabLst>
                <a:tab pos="341313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</a:pPr>
            <a:r>
              <a:rPr lang="en-GB" sz="3200" dirty="0" smtClean="0">
                <a:solidFill>
                  <a:srgbClr val="C00000"/>
                </a:solidFill>
              </a:rPr>
              <a:t> e.g. laws jump scales, ignoring cultural</a:t>
            </a:r>
            <a:br>
              <a:rPr lang="en-GB" sz="3200" dirty="0" smtClean="0">
                <a:solidFill>
                  <a:srgbClr val="C00000"/>
                </a:solidFill>
              </a:rPr>
            </a:br>
            <a:r>
              <a:rPr lang="en-GB" sz="3200" dirty="0" smtClean="0">
                <a:solidFill>
                  <a:srgbClr val="C00000"/>
                </a:solidFill>
              </a:rPr>
              <a:t>  differences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9" name="Rectangle 3"/>
          <p:cNvSpPr>
            <a:spLocks noGrp="1" noChangeArrowheads="1"/>
          </p:cNvSpPr>
          <p:nvPr>
            <p:ph idx="1"/>
          </p:nvPr>
        </p:nvSpPr>
        <p:spPr>
          <a:xfrm>
            <a:off x="0" y="1219200"/>
            <a:ext cx="9144000" cy="5486400"/>
          </a:xfrm>
        </p:spPr>
        <p:txBody>
          <a:bodyPr>
            <a:noAutofit/>
          </a:bodyPr>
          <a:lstStyle/>
          <a:p>
            <a:pPr marL="452628" indent="-342900" eaLnBrk="1" hangingPunct="1">
              <a:lnSpc>
                <a:spcPct val="85000"/>
              </a:lnSpc>
              <a:buClr>
                <a:schemeClr val="accent4">
                  <a:lumMod val="75000"/>
                </a:schemeClr>
              </a:buClr>
              <a:buFont typeface="+mj-lt"/>
              <a:buAutoNum type="arabicPeriod"/>
            </a:pPr>
            <a:r>
              <a:rPr lang="en-US" sz="3200" dirty="0" smtClean="0">
                <a:solidFill>
                  <a:srgbClr val="C00000"/>
                </a:solidFill>
              </a:rPr>
              <a:t>Humid Equatorial Climates </a:t>
            </a:r>
            <a:r>
              <a:rPr lang="en-US" sz="2800" dirty="0" smtClean="0">
                <a:solidFill>
                  <a:srgbClr val="C00000"/>
                </a:solidFill>
              </a:rPr>
              <a:t>(Tropical: Class A)</a:t>
            </a:r>
          </a:p>
          <a:p>
            <a:pPr lvl="1">
              <a:lnSpc>
                <a:spcPct val="85000"/>
              </a:lnSpc>
              <a:buClr>
                <a:schemeClr val="accent4">
                  <a:lumMod val="75000"/>
                </a:schemeClr>
              </a:buClr>
            </a:pPr>
            <a:r>
              <a:rPr lang="en-US" sz="2400" dirty="0" err="1" smtClean="0">
                <a:solidFill>
                  <a:schemeClr val="accent4">
                    <a:lumMod val="75000"/>
                  </a:schemeClr>
                </a:solidFill>
              </a:rPr>
              <a:t>Af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</a:rPr>
              <a:t> – no dry season | Am – Short dry season | Aw – dry winters (S.W. Florida) </a:t>
            </a:r>
          </a:p>
          <a:p>
            <a:pPr marL="452628" indent="-342900" eaLnBrk="1" hangingPunct="1">
              <a:lnSpc>
                <a:spcPct val="85000"/>
              </a:lnSpc>
              <a:buClr>
                <a:schemeClr val="accent4">
                  <a:lumMod val="75000"/>
                </a:schemeClr>
              </a:buClr>
              <a:buFont typeface="+mj-lt"/>
              <a:buAutoNum type="arabicPeriod"/>
            </a:pPr>
            <a:r>
              <a:rPr lang="en-US" sz="3200" dirty="0" smtClean="0">
                <a:solidFill>
                  <a:srgbClr val="C00000"/>
                </a:solidFill>
              </a:rPr>
              <a:t>Dry Climates </a:t>
            </a:r>
            <a:r>
              <a:rPr lang="en-US" sz="2800" dirty="0" smtClean="0">
                <a:solidFill>
                  <a:srgbClr val="C00000"/>
                </a:solidFill>
              </a:rPr>
              <a:t>(Dry: Class B) </a:t>
            </a:r>
          </a:p>
          <a:p>
            <a:pPr lvl="1">
              <a:lnSpc>
                <a:spcPct val="85000"/>
              </a:lnSpc>
              <a:buClr>
                <a:schemeClr val="accent4">
                  <a:lumMod val="75000"/>
                </a:schemeClr>
              </a:buClr>
            </a:pP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</a:rPr>
              <a:t>Bs – Semiarid  | </a:t>
            </a:r>
            <a:r>
              <a:rPr lang="en-US" sz="2400" dirty="0" err="1" smtClean="0">
                <a:solidFill>
                  <a:schemeClr val="accent4">
                    <a:lumMod val="75000"/>
                  </a:schemeClr>
                </a:solidFill>
              </a:rPr>
              <a:t>Bw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</a:rPr>
              <a:t> – Arid</a:t>
            </a:r>
          </a:p>
          <a:p>
            <a:pPr marL="452628" indent="-342900" eaLnBrk="1" hangingPunct="1">
              <a:lnSpc>
                <a:spcPct val="85000"/>
              </a:lnSpc>
              <a:buClr>
                <a:schemeClr val="accent4">
                  <a:lumMod val="75000"/>
                </a:schemeClr>
              </a:buClr>
              <a:buFont typeface="+mj-lt"/>
              <a:buAutoNum type="arabicPeriod"/>
            </a:pPr>
            <a:r>
              <a:rPr lang="en-US" sz="3200" dirty="0" smtClean="0">
                <a:solidFill>
                  <a:srgbClr val="C00000"/>
                </a:solidFill>
              </a:rPr>
              <a:t>Humid Temperate Climates </a:t>
            </a:r>
            <a:r>
              <a:rPr lang="en-US" sz="2800" dirty="0" smtClean="0">
                <a:solidFill>
                  <a:srgbClr val="C00000"/>
                </a:solidFill>
              </a:rPr>
              <a:t>(Temperate: Class C)</a:t>
            </a:r>
          </a:p>
          <a:p>
            <a:pPr lvl="1">
              <a:lnSpc>
                <a:spcPct val="85000"/>
              </a:lnSpc>
              <a:buClr>
                <a:schemeClr val="accent4">
                  <a:lumMod val="75000"/>
                </a:schemeClr>
              </a:buClr>
            </a:pPr>
            <a:r>
              <a:rPr lang="en-US" sz="2400" dirty="0" err="1" smtClean="0">
                <a:solidFill>
                  <a:schemeClr val="accent4">
                    <a:lumMod val="75000"/>
                  </a:schemeClr>
                </a:solidFill>
              </a:rPr>
              <a:t>Cf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</a:rPr>
              <a:t> – no dry season | </a:t>
            </a:r>
            <a:r>
              <a:rPr lang="en-US" sz="2400" dirty="0" err="1" smtClean="0">
                <a:solidFill>
                  <a:schemeClr val="accent4">
                    <a:lumMod val="75000"/>
                  </a:schemeClr>
                </a:solidFill>
              </a:rPr>
              <a:t>Cw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</a:rPr>
              <a:t> – dry winter | Cs – dry summer</a:t>
            </a:r>
          </a:p>
          <a:p>
            <a:pPr marL="452628" indent="-342900" eaLnBrk="1" hangingPunct="1">
              <a:lnSpc>
                <a:spcPct val="85000"/>
              </a:lnSpc>
              <a:buClr>
                <a:schemeClr val="accent4">
                  <a:lumMod val="75000"/>
                </a:schemeClr>
              </a:buClr>
              <a:buFont typeface="+mj-lt"/>
              <a:buAutoNum type="arabicPeriod"/>
            </a:pPr>
            <a:r>
              <a:rPr lang="en-US" sz="3200" dirty="0" smtClean="0">
                <a:solidFill>
                  <a:srgbClr val="C00000"/>
                </a:solidFill>
              </a:rPr>
              <a:t>Humid Cold Climates </a:t>
            </a:r>
            <a:r>
              <a:rPr lang="en-US" sz="2800" dirty="0" smtClean="0">
                <a:solidFill>
                  <a:srgbClr val="C00000"/>
                </a:solidFill>
              </a:rPr>
              <a:t>(Cold: Class D)</a:t>
            </a:r>
          </a:p>
          <a:p>
            <a:pPr lvl="1">
              <a:lnSpc>
                <a:spcPct val="85000"/>
              </a:lnSpc>
              <a:buClr>
                <a:schemeClr val="accent4">
                  <a:lumMod val="75000"/>
                </a:schemeClr>
              </a:buClr>
            </a:pPr>
            <a:r>
              <a:rPr lang="en-US" sz="2400" dirty="0" err="1" smtClean="0">
                <a:solidFill>
                  <a:schemeClr val="accent4">
                    <a:lumMod val="75000"/>
                  </a:schemeClr>
                </a:solidFill>
              </a:rPr>
              <a:t>Df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</a:rPr>
              <a:t> – no dry season | </a:t>
            </a:r>
            <a:r>
              <a:rPr lang="en-US" sz="2400" dirty="0" err="1" smtClean="0">
                <a:solidFill>
                  <a:schemeClr val="accent4">
                    <a:lumMod val="75000"/>
                  </a:schemeClr>
                </a:solidFill>
              </a:rPr>
              <a:t>Dw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</a:rPr>
              <a:t> – dry winter</a:t>
            </a:r>
          </a:p>
          <a:p>
            <a:pPr marL="452628" indent="-342900" eaLnBrk="1" hangingPunct="1">
              <a:lnSpc>
                <a:spcPct val="85000"/>
              </a:lnSpc>
              <a:buClr>
                <a:schemeClr val="accent4">
                  <a:lumMod val="75000"/>
                </a:schemeClr>
              </a:buClr>
              <a:buFont typeface="+mj-lt"/>
              <a:buAutoNum type="arabicPeriod"/>
            </a:pPr>
            <a:r>
              <a:rPr lang="en-US" sz="3200" dirty="0" smtClean="0">
                <a:solidFill>
                  <a:srgbClr val="C00000"/>
                </a:solidFill>
              </a:rPr>
              <a:t>Cold Polar </a:t>
            </a:r>
            <a:r>
              <a:rPr lang="en-US" sz="2800" dirty="0" smtClean="0">
                <a:solidFill>
                  <a:srgbClr val="C00000"/>
                </a:solidFill>
              </a:rPr>
              <a:t>(tundra and ice)  (Polar: Class E)</a:t>
            </a:r>
          </a:p>
          <a:p>
            <a:pPr marL="452628" indent="-342900" eaLnBrk="1" hangingPunct="1">
              <a:lnSpc>
                <a:spcPct val="85000"/>
              </a:lnSpc>
              <a:buClr>
                <a:schemeClr val="accent4">
                  <a:lumMod val="75000"/>
                </a:schemeClr>
              </a:buClr>
              <a:buFont typeface="+mj-lt"/>
              <a:buAutoNum type="arabicPeriod"/>
            </a:pPr>
            <a:r>
              <a:rPr lang="en-US" sz="3200" dirty="0" smtClean="0">
                <a:solidFill>
                  <a:srgbClr val="C00000"/>
                </a:solidFill>
              </a:rPr>
              <a:t>Highland Climates </a:t>
            </a:r>
            <a:r>
              <a:rPr lang="en-US" sz="2800" dirty="0" smtClean="0">
                <a:solidFill>
                  <a:srgbClr val="C00000"/>
                </a:solidFill>
              </a:rPr>
              <a:t>(Vertical)</a:t>
            </a:r>
            <a:endParaRPr lang="en-US" sz="3200" dirty="0" smtClean="0">
              <a:solidFill>
                <a:srgbClr val="C00000"/>
              </a:solidFill>
            </a:endParaRPr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1413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dirty="0" err="1" smtClean="0"/>
              <a:t>Koppen</a:t>
            </a:r>
            <a:r>
              <a:rPr lang="en-US" sz="3600" dirty="0" smtClean="0"/>
              <a:t> Classification System</a:t>
            </a:r>
            <a:r>
              <a:rPr lang="en-US" sz="2400" dirty="0" smtClean="0"/>
              <a:t> of </a:t>
            </a:r>
            <a:r>
              <a:rPr lang="en-US" sz="3600" dirty="0" smtClean="0"/>
              <a:t>Climates</a:t>
            </a:r>
            <a:r>
              <a:rPr lang="en-US" sz="2800" dirty="0" smtClean="0"/>
              <a:t> </a:t>
            </a:r>
            <a:r>
              <a:rPr lang="en-US" sz="1200" dirty="0" smtClean="0">
                <a:hlinkClick r:id="rId2"/>
              </a:rPr>
              <a:t>http://www.uwsp.edu/geo/faculty/ritter/geog101/textbook/climate_systems/climate_classification.html</a:t>
            </a: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60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0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60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60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7" name="Rectangle 3"/>
          <p:cNvSpPr>
            <a:spLocks noGrp="1" noChangeArrowheads="1"/>
          </p:cNvSpPr>
          <p:nvPr>
            <p:ph idx="1"/>
          </p:nvPr>
        </p:nvSpPr>
        <p:spPr>
          <a:xfrm>
            <a:off x="0" y="838200"/>
            <a:ext cx="9144000" cy="5791200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dirty="0" smtClean="0">
                <a:solidFill>
                  <a:schemeClr val="accent4">
                    <a:lumMod val="75000"/>
                  </a:schemeClr>
                </a:solidFill>
              </a:rPr>
              <a:t>Ecosystems</a:t>
            </a:r>
            <a:r>
              <a:rPr lang="en-US" sz="3200" dirty="0" smtClean="0"/>
              <a:t> are living communities of plants &amp; animals that share common characteristics</a:t>
            </a:r>
          </a:p>
          <a:p>
            <a:pPr lvl="1" eaLnBrk="1" hangingPunct="1"/>
            <a:r>
              <a:rPr lang="en-US" sz="2800" dirty="0" err="1" smtClean="0">
                <a:solidFill>
                  <a:schemeClr val="accent4">
                    <a:lumMod val="75000"/>
                  </a:schemeClr>
                </a:solidFill>
              </a:rPr>
              <a:t>Abiotic</a:t>
            </a:r>
            <a:r>
              <a:rPr lang="en-US" sz="2800" dirty="0" smtClean="0">
                <a:solidFill>
                  <a:schemeClr val="accent4">
                    <a:lumMod val="75000"/>
                  </a:schemeClr>
                </a:solidFill>
              </a:rPr>
              <a:t> Elements </a:t>
            </a:r>
            <a:r>
              <a:rPr lang="en-US" sz="2800" dirty="0" smtClean="0">
                <a:solidFill>
                  <a:srgbClr val="C00000"/>
                </a:solidFill>
              </a:rPr>
              <a:t>– those that are non-living but that affect systems (water, heat, relief, nutrients, rocks, atmosphere) </a:t>
            </a:r>
          </a:p>
          <a:p>
            <a:pPr lvl="1" eaLnBrk="1" hangingPunct="1"/>
            <a:r>
              <a:rPr lang="en-US" sz="2800" dirty="0" smtClean="0">
                <a:solidFill>
                  <a:schemeClr val="accent4">
                    <a:lumMod val="75000"/>
                  </a:schemeClr>
                </a:solidFill>
              </a:rPr>
              <a:t>Biotic Elements </a:t>
            </a:r>
            <a:r>
              <a:rPr lang="en-US" sz="2800" dirty="0" smtClean="0">
                <a:solidFill>
                  <a:srgbClr val="C00000"/>
                </a:solidFill>
              </a:rPr>
              <a:t>– those living elements of the ecosystem (plants and animals) </a:t>
            </a:r>
          </a:p>
          <a:p>
            <a:pPr eaLnBrk="1" hangingPunct="1"/>
            <a:r>
              <a:rPr lang="en-US" sz="3200" dirty="0" smtClean="0"/>
              <a:t>Food Chains/Webs</a:t>
            </a:r>
          </a:p>
          <a:p>
            <a:pPr eaLnBrk="1" hangingPunct="1"/>
            <a:r>
              <a:rPr lang="en-US" sz="3200" dirty="0" smtClean="0"/>
              <a:t>Biomes (large subdivisions of terrestrial ecosystems found in the world)</a:t>
            </a:r>
          </a:p>
        </p:txBody>
      </p:sp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27013"/>
            <a:ext cx="9144000" cy="1141413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000" dirty="0" smtClean="0"/>
              <a:t>Ecosystems or Ecological Systems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62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2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9" name="Rectangle 3"/>
          <p:cNvSpPr>
            <a:spLocks noGrp="1" noChangeArrowheads="1"/>
          </p:cNvSpPr>
          <p:nvPr>
            <p:ph idx="1"/>
          </p:nvPr>
        </p:nvSpPr>
        <p:spPr>
          <a:xfrm>
            <a:off x="0" y="1176528"/>
            <a:ext cx="9144000" cy="4919472"/>
          </a:xfrm>
        </p:spPr>
        <p:txBody>
          <a:bodyPr>
            <a:noAutofit/>
          </a:bodyPr>
          <a:lstStyle/>
          <a:p>
            <a:pPr eaLnBrk="1" hangingPunct="1">
              <a:buClr>
                <a:schemeClr val="accent4">
                  <a:lumMod val="75000"/>
                </a:schemeClr>
              </a:buClr>
            </a:pPr>
            <a:r>
              <a:rPr lang="en-US" sz="3200" dirty="0" smtClean="0">
                <a:solidFill>
                  <a:schemeClr val="accent4">
                    <a:lumMod val="75000"/>
                  </a:schemeClr>
                </a:solidFill>
              </a:rPr>
              <a:t>Mathematical location</a:t>
            </a:r>
          </a:p>
          <a:p>
            <a:pPr lvl="1" eaLnBrk="1" hangingPunct="1">
              <a:buClr>
                <a:schemeClr val="accent4">
                  <a:lumMod val="75000"/>
                </a:schemeClr>
              </a:buClr>
            </a:pPr>
            <a:r>
              <a:rPr lang="en-US" sz="2800" dirty="0" smtClean="0">
                <a:solidFill>
                  <a:srgbClr val="C00000"/>
                </a:solidFill>
              </a:rPr>
              <a:t>Latitude &amp; Longitude </a:t>
            </a:r>
          </a:p>
          <a:p>
            <a:pPr lvl="2" eaLnBrk="1" hangingPunct="1">
              <a:buClr>
                <a:schemeClr val="accent4">
                  <a:lumMod val="75000"/>
                </a:schemeClr>
              </a:buClr>
            </a:pPr>
            <a:r>
              <a:rPr lang="en-US" sz="2800" dirty="0" smtClean="0">
                <a:solidFill>
                  <a:schemeClr val="accent4">
                    <a:lumMod val="75000"/>
                  </a:schemeClr>
                </a:solidFill>
              </a:rPr>
              <a:t>degrees, minutes, seconds</a:t>
            </a:r>
          </a:p>
          <a:p>
            <a:pPr lvl="1" eaLnBrk="1" hangingPunct="1">
              <a:buClr>
                <a:schemeClr val="accent4">
                  <a:lumMod val="75000"/>
                </a:schemeClr>
              </a:buClr>
            </a:pPr>
            <a:r>
              <a:rPr lang="en-US" sz="2800" dirty="0" smtClean="0">
                <a:solidFill>
                  <a:srgbClr val="C00000"/>
                </a:solidFill>
              </a:rPr>
              <a:t>Township &amp; Range </a:t>
            </a:r>
            <a:r>
              <a:rPr lang="en-US" sz="2800" dirty="0" smtClean="0">
                <a:solidFill>
                  <a:schemeClr val="accent4">
                    <a:lumMod val="75000"/>
                  </a:schemeClr>
                </a:solidFill>
              </a:rPr>
              <a:t>(1785 Land Ordinance)</a:t>
            </a:r>
          </a:p>
          <a:p>
            <a:pPr lvl="2" eaLnBrk="1" hangingPunct="1">
              <a:buClr>
                <a:schemeClr val="accent4">
                  <a:lumMod val="75000"/>
                </a:schemeClr>
              </a:buClr>
            </a:pPr>
            <a:r>
              <a:rPr lang="en-US" sz="2800" dirty="0" smtClean="0">
                <a:solidFill>
                  <a:schemeClr val="accent4">
                    <a:lumMod val="75000"/>
                  </a:schemeClr>
                </a:solidFill>
              </a:rPr>
              <a:t>Subdivision: parallels &amp; meridians</a:t>
            </a:r>
          </a:p>
          <a:p>
            <a:pPr lvl="2" eaLnBrk="1" hangingPunct="1">
              <a:buClr>
                <a:schemeClr val="accent4">
                  <a:lumMod val="75000"/>
                </a:schemeClr>
              </a:buClr>
            </a:pPr>
            <a:r>
              <a:rPr lang="en-US" sz="2800" dirty="0" smtClean="0">
                <a:solidFill>
                  <a:schemeClr val="accent4">
                    <a:lumMod val="75000"/>
                  </a:schemeClr>
                </a:solidFill>
              </a:rPr>
              <a:t>Topographic quadrangle, US Geological Survey</a:t>
            </a:r>
          </a:p>
          <a:p>
            <a:pPr lvl="1" eaLnBrk="1" hangingPunct="1">
              <a:buClr>
                <a:schemeClr val="accent4">
                  <a:lumMod val="75000"/>
                </a:schemeClr>
              </a:buClr>
            </a:pPr>
            <a:r>
              <a:rPr lang="en-US" sz="2800" dirty="0" smtClean="0">
                <a:solidFill>
                  <a:srgbClr val="C00000"/>
                </a:solidFill>
              </a:rPr>
              <a:t>Metes &amp; Bounds</a:t>
            </a:r>
          </a:p>
          <a:p>
            <a:pPr lvl="2" eaLnBrk="1" hangingPunct="1">
              <a:buClr>
                <a:schemeClr val="accent4">
                  <a:lumMod val="75000"/>
                </a:schemeClr>
              </a:buClr>
            </a:pPr>
            <a:r>
              <a:rPr lang="en-US" sz="2800" dirty="0" smtClean="0">
                <a:solidFill>
                  <a:schemeClr val="accent4">
                    <a:lumMod val="75000"/>
                  </a:schemeClr>
                </a:solidFill>
              </a:rPr>
              <a:t>is a system or method of describing land, 'real' property (in contrast to personal property) or real estate </a:t>
            </a:r>
          </a:p>
          <a:p>
            <a:pPr eaLnBrk="1" hangingPunct="1">
              <a:buClr>
                <a:schemeClr val="accent4">
                  <a:lumMod val="75000"/>
                </a:schemeClr>
              </a:buClr>
            </a:pPr>
            <a:endParaRPr lang="en-US" sz="3200" dirty="0" smtClean="0"/>
          </a:p>
        </p:txBody>
      </p:sp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Absolute Location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3" name="Picture 3" descr="01_04"/>
          <p:cNvPicPr>
            <a:picLocks noGrp="1" noChangeAspect="1" noChangeArrowheads="1"/>
          </p:cNvPicPr>
          <p:nvPr>
            <p:ph idx="1"/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1600200" y="990600"/>
            <a:ext cx="6096000" cy="5558662"/>
          </a:xfrm>
          <a:noFill/>
        </p:spPr>
      </p:pic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Latitude &amp; Longitude</a:t>
            </a:r>
          </a:p>
        </p:txBody>
      </p:sp>
      <p:sp>
        <p:nvSpPr>
          <p:cNvPr id="92164" name="Rectangle 4"/>
          <p:cNvSpPr>
            <a:spLocks noChangeArrowheads="1"/>
          </p:cNvSpPr>
          <p:nvPr/>
        </p:nvSpPr>
        <p:spPr bwMode="auto">
          <a:xfrm>
            <a:off x="914400" y="1219200"/>
            <a:ext cx="7315200" cy="15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65" name="AutoShape 5"/>
          <p:cNvSpPr>
            <a:spLocks/>
          </p:cNvSpPr>
          <p:nvPr/>
        </p:nvSpPr>
        <p:spPr bwMode="auto">
          <a:xfrm>
            <a:off x="4953000" y="4338638"/>
            <a:ext cx="1600200" cy="914400"/>
          </a:xfrm>
          <a:prstGeom prst="borderCallout1">
            <a:avLst>
              <a:gd name="adj1" fmla="val -8333"/>
              <a:gd name="adj2" fmla="val 7144"/>
              <a:gd name="adj3" fmla="val -8333"/>
              <a:gd name="adj4" fmla="val 193653"/>
            </a:avLst>
          </a:prstGeom>
          <a:solidFill>
            <a:srgbClr val="00B8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>
                <a:latin typeface="Arial" charset="0"/>
              </a:rPr>
              <a:t>Hong Kong</a:t>
            </a:r>
          </a:p>
          <a:p>
            <a:pPr algn="ctr"/>
            <a:endParaRPr lang="en-US">
              <a:latin typeface="Arial" charset="0"/>
            </a:endParaRPr>
          </a:p>
          <a:p>
            <a:pPr algn="ctr"/>
            <a:r>
              <a:rPr lang="en-US">
                <a:latin typeface="Arial" charset="0"/>
              </a:rPr>
              <a:t>22</a:t>
            </a:r>
            <a:r>
              <a:rPr lang="en-US">
                <a:latin typeface="Arial" charset="0"/>
                <a:cs typeface="Arial" charset="0"/>
              </a:rPr>
              <a:t>º N, 114º 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7" name="Rectangle 3"/>
          <p:cNvSpPr>
            <a:spLocks noGrp="1" noChangeArrowheads="1"/>
          </p:cNvSpPr>
          <p:nvPr>
            <p:ph idx="1"/>
          </p:nvPr>
        </p:nvSpPr>
        <p:spPr>
          <a:xfrm>
            <a:off x="0" y="1481328"/>
            <a:ext cx="9144000" cy="4525963"/>
          </a:xfrm>
        </p:spPr>
        <p:txBody>
          <a:bodyPr>
            <a:noAutofit/>
          </a:bodyPr>
          <a:lstStyle/>
          <a:p>
            <a:pPr eaLnBrk="1" hangingPunct="1"/>
            <a:r>
              <a:rPr lang="en-US" sz="4400" dirty="0" smtClean="0">
                <a:solidFill>
                  <a:srgbClr val="C00000"/>
                </a:solidFill>
              </a:rPr>
              <a:t>Meridian</a:t>
            </a:r>
            <a:r>
              <a:rPr lang="en-US" sz="4400" dirty="0" smtClean="0"/>
              <a:t>: an arc drawn between North and South Poles </a:t>
            </a:r>
          </a:p>
          <a:p>
            <a:pPr eaLnBrk="1" hangingPunct="1"/>
            <a:r>
              <a:rPr lang="en-US" sz="4400" dirty="0" smtClean="0">
                <a:solidFill>
                  <a:srgbClr val="C00000"/>
                </a:solidFill>
              </a:rPr>
              <a:t>Parallel</a:t>
            </a:r>
            <a:r>
              <a:rPr lang="en-US" sz="4400" dirty="0" smtClean="0"/>
              <a:t>: circle drawn around the globe parallel to the equator and at right angles to the Meridians </a:t>
            </a:r>
          </a:p>
        </p:txBody>
      </p:sp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6000" dirty="0" smtClean="0"/>
              <a:t>Longitude &amp; Latitude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2" descr="DI80G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04800" y="-584200"/>
            <a:ext cx="9448800" cy="805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5" name="Rectangle 3"/>
          <p:cNvSpPr>
            <a:spLocks noGrp="1" noChangeArrowheads="1"/>
          </p:cNvSpPr>
          <p:nvPr>
            <p:ph idx="1"/>
          </p:nvPr>
        </p:nvSpPr>
        <p:spPr>
          <a:xfrm>
            <a:off x="0" y="1481328"/>
            <a:ext cx="9144000" cy="4767072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800" dirty="0" smtClean="0"/>
              <a:t>Location of Meridians are determined by a numbering system known as Longitude</a:t>
            </a:r>
            <a:br>
              <a:rPr lang="en-US" sz="4800" dirty="0" smtClean="0"/>
            </a:br>
            <a:r>
              <a:rPr lang="en-US" sz="4800" dirty="0" smtClean="0">
                <a:solidFill>
                  <a:srgbClr val="C00000"/>
                </a:solidFill>
              </a:rPr>
              <a:t>0</a:t>
            </a:r>
            <a:r>
              <a:rPr lang="en-US" sz="4800" dirty="0" smtClean="0">
                <a:solidFill>
                  <a:srgbClr val="C00000"/>
                </a:solidFill>
                <a:cs typeface="Times New Roman" pitchFamily="18" charset="0"/>
              </a:rPr>
              <a:t>°  Longitude  = Greenwich England</a:t>
            </a:r>
            <a:br>
              <a:rPr lang="en-US" sz="4800" dirty="0" smtClean="0">
                <a:solidFill>
                  <a:srgbClr val="C00000"/>
                </a:solidFill>
                <a:cs typeface="Times New Roman" pitchFamily="18" charset="0"/>
              </a:rPr>
            </a:br>
            <a:r>
              <a:rPr lang="en-US" sz="4800" dirty="0" smtClean="0">
                <a:solidFill>
                  <a:srgbClr val="C00000"/>
                </a:solidFill>
                <a:cs typeface="Times New Roman" pitchFamily="18" charset="0"/>
              </a:rPr>
              <a:t>Called The Prime Meridian </a:t>
            </a:r>
            <a:endParaRPr lang="en-US" sz="4800" dirty="0" smtClean="0">
              <a:solidFill>
                <a:srgbClr val="C00000"/>
              </a:solidFill>
            </a:endParaRPr>
          </a:p>
        </p:txBody>
      </p:sp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6000" dirty="0" smtClean="0"/>
              <a:t>Longitude &amp; Latitude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5" name="Rectangle 3"/>
          <p:cNvSpPr>
            <a:spLocks noGrp="1" noChangeArrowheads="1"/>
          </p:cNvSpPr>
          <p:nvPr>
            <p:ph idx="1"/>
          </p:nvPr>
        </p:nvSpPr>
        <p:spPr>
          <a:xfrm>
            <a:off x="0" y="1049337"/>
            <a:ext cx="9144000" cy="4970463"/>
          </a:xfrm>
        </p:spPr>
        <p:txBody>
          <a:bodyPr lIns="0" tIns="0" rIns="0" bIns="0">
            <a:normAutofit fontScale="92500" lnSpcReduction="20000"/>
          </a:bodyPr>
          <a:lstStyle/>
          <a:p>
            <a:pPr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3500" dirty="0" smtClean="0"/>
              <a:t>We are more interconnected as modes of communication and transportations become more advanced.</a:t>
            </a:r>
          </a:p>
          <a:p>
            <a:pPr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3500" dirty="0" smtClean="0"/>
              <a:t>The advances in the these two things have made us more interconnected.</a:t>
            </a:r>
          </a:p>
          <a:p>
            <a:pPr lvl="1"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800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en-GB" sz="28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en-GB" sz="3500" dirty="0" smtClean="0">
                <a:solidFill>
                  <a:schemeClr val="accent4">
                    <a:lumMod val="75000"/>
                  </a:schemeClr>
                </a:solidFill>
              </a:rPr>
              <a:t>Example:</a:t>
            </a:r>
          </a:p>
          <a:p>
            <a:pPr lvl="2"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z="3500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lvl="2"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3500" dirty="0" smtClean="0">
                <a:solidFill>
                  <a:schemeClr val="accent4">
                    <a:lumMod val="75000"/>
                  </a:schemeClr>
                </a:solidFill>
              </a:rPr>
              <a:t>Buggy's ----&gt; Cars</a:t>
            </a:r>
          </a:p>
          <a:p>
            <a:pPr lvl="2"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3500" dirty="0" smtClean="0">
                <a:solidFill>
                  <a:schemeClr val="accent4">
                    <a:lumMod val="75000"/>
                  </a:schemeClr>
                </a:solidFill>
              </a:rPr>
              <a:t>Sailboats ----&gt; Steamboats</a:t>
            </a:r>
          </a:p>
          <a:p>
            <a:pPr lvl="2"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3500" dirty="0" smtClean="0">
                <a:solidFill>
                  <a:schemeClr val="accent4">
                    <a:lumMod val="75000"/>
                  </a:schemeClr>
                </a:solidFill>
              </a:rPr>
              <a:t>Postal mail ----&gt; e-mail</a:t>
            </a:r>
            <a:endParaRPr lang="en-GB" sz="3800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25413"/>
            <a:ext cx="9144000" cy="1268413"/>
          </a:xfrm>
        </p:spPr>
        <p:txBody>
          <a:bodyPr lIns="0" tIns="0" rIns="0" bIns="0">
            <a:normAutofit/>
          </a:bodyPr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600" dirty="0" smtClean="0"/>
              <a:t>Effect of Communication &amp; Transportation</a:t>
            </a:r>
          </a:p>
        </p:txBody>
      </p:sp>
      <p:sp>
        <p:nvSpPr>
          <p:cNvPr id="161796" name="AutoShape 4"/>
          <p:cNvSpPr>
            <a:spLocks noChangeArrowheads="1"/>
          </p:cNvSpPr>
          <p:nvPr/>
        </p:nvSpPr>
        <p:spPr bwMode="auto">
          <a:xfrm>
            <a:off x="6248400" y="2667000"/>
            <a:ext cx="2895600" cy="2362200"/>
          </a:xfrm>
          <a:prstGeom prst="wedgeRectCallout">
            <a:avLst>
              <a:gd name="adj1" fmla="val -100654"/>
              <a:gd name="adj2" fmla="val 25222"/>
            </a:avLst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lIns="90000" tIns="45000" rIns="90000" bIns="450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dirty="0">
                <a:solidFill>
                  <a:srgbClr val="000000"/>
                </a:solidFill>
                <a:latin typeface="Arial" charset="0"/>
              </a:rPr>
              <a:t>Buggy's are slow and cars can travel at higher speeds. Therefore, information and goods can reach destinations faster.</a:t>
            </a:r>
          </a:p>
        </p:txBody>
      </p:sp>
      <p:sp>
        <p:nvSpPr>
          <p:cNvPr id="161797" name="AutoShape 5"/>
          <p:cNvSpPr>
            <a:spLocks noChangeArrowheads="1"/>
          </p:cNvSpPr>
          <p:nvPr/>
        </p:nvSpPr>
        <p:spPr bwMode="auto">
          <a:xfrm>
            <a:off x="0" y="5486400"/>
            <a:ext cx="3200400" cy="1371600"/>
          </a:xfrm>
          <a:prstGeom prst="wedgeRectCallout">
            <a:avLst>
              <a:gd name="adj1" fmla="val 105966"/>
              <a:gd name="adj2" fmla="val -56542"/>
            </a:avLst>
          </a:prstGeom>
          <a:solidFill>
            <a:srgbClr val="FF663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lIns="90000" tIns="45000" rIns="90000" bIns="450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dirty="0">
                <a:solidFill>
                  <a:srgbClr val="000000"/>
                </a:solidFill>
                <a:latin typeface="Arial" charset="0"/>
              </a:rPr>
              <a:t>The advances in technology make our world more interconnected.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11" dur="2000"/>
                                        <p:tgtEl>
                                          <p:spTgt spid="161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6" dur="500" fill="hold"/>
                                        <p:tgtEl>
                                          <p:spTgt spid="161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" dur="500" fill="hold"/>
                                        <p:tgtEl>
                                          <p:spTgt spid="161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 additive="repl">
                                        <p:cTn id="22" dur="500"/>
                                        <p:tgtEl>
                                          <p:spTgt spid="161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2" descr="prime meridia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0" y="6182430"/>
            <a:ext cx="5772734" cy="9671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Prime Meridian</a:t>
            </a:r>
            <a:endParaRPr lang="en-US" sz="6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Rectangle 3"/>
          <p:cNvSpPr>
            <a:spLocks noGrp="1" noChangeArrowheads="1"/>
          </p:cNvSpPr>
          <p:nvPr>
            <p:ph idx="1"/>
          </p:nvPr>
        </p:nvSpPr>
        <p:spPr>
          <a:xfrm>
            <a:off x="0" y="1481328"/>
            <a:ext cx="9144000" cy="4525963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800" dirty="0" smtClean="0">
                <a:solidFill>
                  <a:srgbClr val="C00000"/>
                </a:solidFill>
              </a:rPr>
              <a:t>Latitude</a:t>
            </a:r>
            <a:r>
              <a:rPr lang="en-US" sz="4800" dirty="0" smtClean="0"/>
              <a:t> - numbering system used to represent parallels </a:t>
            </a:r>
            <a:br>
              <a:rPr lang="en-US" sz="4800" dirty="0" smtClean="0"/>
            </a:br>
            <a:r>
              <a:rPr lang="en-US" sz="4800" dirty="0" smtClean="0"/>
              <a:t>Equator = 0</a:t>
            </a:r>
            <a:r>
              <a:rPr lang="en-US" sz="4800" dirty="0" smtClean="0">
                <a:cs typeface="Times New Roman" pitchFamily="18" charset="0"/>
              </a:rPr>
              <a:t>°</a:t>
            </a:r>
            <a:br>
              <a:rPr lang="en-US" sz="4800" dirty="0" smtClean="0">
                <a:cs typeface="Times New Roman" pitchFamily="18" charset="0"/>
              </a:rPr>
            </a:br>
            <a:r>
              <a:rPr lang="en-US" sz="4800" dirty="0" smtClean="0">
                <a:cs typeface="Times New Roman" pitchFamily="18" charset="0"/>
              </a:rPr>
              <a:t>N. Pole = 90 °N</a:t>
            </a:r>
            <a:br>
              <a:rPr lang="en-US" sz="4800" dirty="0" smtClean="0">
                <a:cs typeface="Times New Roman" pitchFamily="18" charset="0"/>
              </a:rPr>
            </a:br>
            <a:r>
              <a:rPr lang="en-US" sz="4800" dirty="0" smtClean="0">
                <a:cs typeface="Times New Roman" pitchFamily="18" charset="0"/>
              </a:rPr>
              <a:t>S. Pole = 90 °S</a:t>
            </a:r>
          </a:p>
        </p:txBody>
      </p:sp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Longitude &amp; Latitude </a:t>
            </a:r>
            <a:endParaRPr lang="en-US" sz="5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7" name="Rectangle 3"/>
          <p:cNvSpPr>
            <a:spLocks noGrp="1" noChangeArrowheads="1"/>
          </p:cNvSpPr>
          <p:nvPr>
            <p:ph idx="1"/>
          </p:nvPr>
        </p:nvSpPr>
        <p:spPr>
          <a:xfrm>
            <a:off x="0" y="1295400"/>
            <a:ext cx="9144000" cy="54102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800" dirty="0" smtClean="0">
                <a:solidFill>
                  <a:srgbClr val="C00000"/>
                </a:solidFill>
              </a:rPr>
              <a:t>Longitude</a:t>
            </a:r>
            <a:r>
              <a:rPr lang="en-US" sz="4800" dirty="0" smtClean="0"/>
              <a:t> - numbering system used to represent meridians </a:t>
            </a:r>
            <a:br>
              <a:rPr lang="en-US" sz="4800" dirty="0" smtClean="0"/>
            </a:br>
            <a:r>
              <a:rPr lang="en-US" sz="4800" dirty="0" smtClean="0">
                <a:solidFill>
                  <a:srgbClr val="C00000"/>
                </a:solidFill>
              </a:rPr>
              <a:t>Prime Meridian </a:t>
            </a:r>
            <a:r>
              <a:rPr lang="en-US" sz="4800" dirty="0" smtClean="0"/>
              <a:t>= 0 </a:t>
            </a:r>
            <a:r>
              <a:rPr lang="en-US" sz="4800" dirty="0" smtClean="0">
                <a:cs typeface="Times New Roman" pitchFamily="18" charset="0"/>
              </a:rPr>
              <a:t>°</a:t>
            </a:r>
            <a:br>
              <a:rPr lang="en-US" sz="4800" dirty="0" smtClean="0">
                <a:cs typeface="Times New Roman" pitchFamily="18" charset="0"/>
              </a:rPr>
            </a:br>
            <a:r>
              <a:rPr lang="en-US" sz="4800" dirty="0" smtClean="0">
                <a:cs typeface="Times New Roman" pitchFamily="18" charset="0"/>
              </a:rPr>
              <a:t>Longitude Lines in 15 ° intervals either East or West </a:t>
            </a:r>
          </a:p>
          <a:p>
            <a:pPr eaLnBrk="1" hangingPunct="1"/>
            <a:endParaRPr lang="en-US" sz="3600" dirty="0" smtClean="0">
              <a:cs typeface="Times New Roman" pitchFamily="18" charset="0"/>
            </a:endParaRPr>
          </a:p>
        </p:txBody>
      </p:sp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Longitude &amp; Latitude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8013" cy="1141412"/>
          </a:xfrm>
        </p:spPr>
        <p:txBody>
          <a:bodyPr>
            <a:normAutofit/>
          </a:bodyPr>
          <a:lstStyle/>
          <a:p>
            <a:pPr eaLnBrk="1" hangingPunct="1"/>
            <a:r>
              <a:rPr lang="en-US" sz="6000" dirty="0" smtClean="0"/>
              <a:t>Relative Location</a:t>
            </a:r>
          </a:p>
        </p:txBody>
      </p:sp>
      <p:pic>
        <p:nvPicPr>
          <p:cNvPr id="99332" name="Picture 4" descr="f1-05_the_reality_of_r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293380" y="762000"/>
            <a:ext cx="4850620" cy="5077053"/>
          </a:xfrm>
        </p:spPr>
      </p:pic>
      <p:sp>
        <p:nvSpPr>
          <p:cNvPr id="993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4038600"/>
            <a:ext cx="5715000" cy="2286000"/>
          </a:xfrm>
        </p:spPr>
        <p:txBody>
          <a:bodyPr>
            <a:noAutofit/>
          </a:bodyPr>
          <a:lstStyle/>
          <a:p>
            <a:pPr marL="342900" indent="-342900" eaLnBrk="1" hangingPunct="1">
              <a:lnSpc>
                <a:spcPct val="100000"/>
              </a:lnSpc>
              <a:spcBef>
                <a:spcPct val="2000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US" sz="4800" dirty="0" smtClean="0"/>
              <a:t>“Place” </a:t>
            </a:r>
            <a:br>
              <a:rPr lang="en-US" sz="4800" dirty="0" smtClean="0"/>
            </a:br>
            <a:r>
              <a:rPr lang="en-US" sz="4800" dirty="0" smtClean="0"/>
              <a:t>in relationship</a:t>
            </a:r>
            <a:br>
              <a:rPr lang="en-US" sz="4800" dirty="0" smtClean="0"/>
            </a:br>
            <a:r>
              <a:rPr lang="en-US" sz="4800" dirty="0" smtClean="0"/>
              <a:t>to surroundings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295400"/>
            <a:ext cx="8991600" cy="51816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000" dirty="0" smtClean="0">
                <a:cs typeface="Times New Roman" pitchFamily="18" charset="0"/>
              </a:rPr>
              <a:t>Physical environment unaffected by human activities</a:t>
            </a:r>
            <a:r>
              <a:rPr lang="en-US" sz="4000" dirty="0" smtClean="0"/>
              <a:t> </a:t>
            </a:r>
          </a:p>
          <a:p>
            <a:pPr eaLnBrk="1" hangingPunct="1"/>
            <a:r>
              <a:rPr lang="en-US" sz="4000" dirty="0" smtClean="0"/>
              <a:t>Climate and soil, the presence or absence of waters supplies &amp; mineral resources, terrain features</a:t>
            </a:r>
          </a:p>
          <a:p>
            <a:pPr eaLnBrk="1" hangingPunct="1"/>
            <a:r>
              <a:rPr lang="en-US" sz="4000" dirty="0" smtClean="0"/>
              <a:t>Help provide the setting for human action</a:t>
            </a:r>
          </a:p>
        </p:txBody>
      </p:sp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6000" dirty="0" smtClean="0"/>
              <a:t>The Natural Landscape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GB" sz="6000" dirty="0" smtClean="0">
                <a:solidFill>
                  <a:schemeClr val="accent2"/>
                </a:solidFill>
              </a:rPr>
              <a:t>Physical Characteristics</a:t>
            </a:r>
            <a:endParaRPr lang="en-US" sz="6000" dirty="0" smtClean="0">
              <a:solidFill>
                <a:schemeClr val="accent2"/>
              </a:solidFill>
            </a:endParaRPr>
          </a:p>
        </p:txBody>
      </p:sp>
      <p:pic>
        <p:nvPicPr>
          <p:cNvPr id="386051" name="Picture 3" descr="eunewl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219200"/>
            <a:ext cx="43148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6052" name="WordArt 4"/>
          <p:cNvSpPr>
            <a:spLocks noChangeArrowheads="1" noChangeShapeType="1" noTextEdit="1"/>
          </p:cNvSpPr>
          <p:nvPr/>
        </p:nvSpPr>
        <p:spPr bwMode="auto">
          <a:xfrm>
            <a:off x="4191000" y="4953000"/>
            <a:ext cx="43434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8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Soil Maps</a:t>
            </a:r>
          </a:p>
        </p:txBody>
      </p:sp>
      <p:pic>
        <p:nvPicPr>
          <p:cNvPr id="386053" name="Picture 5" descr="usa_climate_zones_ma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1143000"/>
            <a:ext cx="3962400" cy="395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6054" name="WordArt 6"/>
          <p:cNvSpPr>
            <a:spLocks noChangeArrowheads="1" noChangeShapeType="1" noTextEdit="1"/>
          </p:cNvSpPr>
          <p:nvPr/>
        </p:nvSpPr>
        <p:spPr bwMode="auto">
          <a:xfrm>
            <a:off x="685800" y="5334000"/>
            <a:ext cx="43434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8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Landforms Map</a:t>
            </a:r>
          </a:p>
        </p:txBody>
      </p:sp>
      <p:pic>
        <p:nvPicPr>
          <p:cNvPr id="386055" name="Picture 7" descr="2Env_Res4Soil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1295400"/>
            <a:ext cx="3249613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6056" name="WordArt 8"/>
          <p:cNvSpPr>
            <a:spLocks noChangeArrowheads="1" noChangeShapeType="1" noTextEdit="1"/>
          </p:cNvSpPr>
          <p:nvPr/>
        </p:nvSpPr>
        <p:spPr bwMode="auto">
          <a:xfrm>
            <a:off x="2895600" y="5105400"/>
            <a:ext cx="43434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8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Climate Maps</a:t>
            </a:r>
          </a:p>
        </p:txBody>
      </p:sp>
      <p:pic>
        <p:nvPicPr>
          <p:cNvPr id="386057" name="Picture 9" descr="el_salvador_vegetation_ma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0" y="1524000"/>
            <a:ext cx="3441700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6058" name="WordArt 10"/>
          <p:cNvSpPr>
            <a:spLocks noChangeArrowheads="1" noChangeShapeType="1" noTextEdit="1"/>
          </p:cNvSpPr>
          <p:nvPr/>
        </p:nvSpPr>
        <p:spPr bwMode="auto">
          <a:xfrm>
            <a:off x="2590800" y="5105400"/>
            <a:ext cx="43434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8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Vegetation Maps</a:t>
            </a:r>
          </a:p>
        </p:txBody>
      </p:sp>
      <p:pic>
        <p:nvPicPr>
          <p:cNvPr id="386059" name="Picture 11" descr="mapBluewate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38400" y="1295400"/>
            <a:ext cx="4257675" cy="435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6060" name="WordArt 12"/>
          <p:cNvSpPr>
            <a:spLocks noChangeArrowheads="1" noChangeShapeType="1" noTextEdit="1"/>
          </p:cNvSpPr>
          <p:nvPr/>
        </p:nvSpPr>
        <p:spPr bwMode="auto">
          <a:xfrm>
            <a:off x="2438400" y="5638800"/>
            <a:ext cx="43434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8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Water Maps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6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86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6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6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86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6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8" dur="500"/>
                                        <p:tgtEl>
                                          <p:spTgt spid="386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6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1" dur="500"/>
                                        <p:tgtEl>
                                          <p:spTgt spid="386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6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6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86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6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6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86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6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58" dur="1"/>
                                        <p:tgtEl>
                                          <p:spTgt spid="38605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61" dur="1"/>
                                        <p:tgtEl>
                                          <p:spTgt spid="38605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7" dur="1" fill="hold"/>
                                        <p:tgtEl>
                                          <p:spTgt spid="38605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0" dur="1" fill="hold"/>
                                        <p:tgtEl>
                                          <p:spTgt spid="38605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74" dur="1"/>
                                        <p:tgtEl>
                                          <p:spTgt spid="38605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77" dur="1"/>
                                        <p:tgtEl>
                                          <p:spTgt spid="38605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6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86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6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3" dur="1" fill="hold"/>
                                        <p:tgtEl>
                                          <p:spTgt spid="38605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7" dur="500"/>
                                        <p:tgtEl>
                                          <p:spTgt spid="3860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6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24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00" dur="1"/>
                                        <p:tgtEl>
                                          <p:spTgt spid="38605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6" dur="1" fill="hold"/>
                                        <p:tgtEl>
                                          <p:spTgt spid="38605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6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860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6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20" dur="1"/>
                                        <p:tgtEl>
                                          <p:spTgt spid="38606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4" presetClass="exit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3" dur="500"/>
                                        <p:tgtEl>
                                          <p:spTgt spid="3860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6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6052" grpId="0" animBg="1"/>
      <p:bldP spid="386052" grpId="1" animBg="1"/>
      <p:bldP spid="386054" grpId="0" animBg="1"/>
      <p:bldP spid="386054" grpId="1" animBg="1"/>
      <p:bldP spid="386056" grpId="0" animBg="1"/>
      <p:bldP spid="386056" grpId="1" animBg="1"/>
      <p:bldP spid="386058" grpId="0" animBg="1"/>
      <p:bldP spid="386058" grpId="1" animBg="1"/>
      <p:bldP spid="386058" grpId="2" animBg="1"/>
      <p:bldP spid="386060" grpId="0" animBg="1"/>
      <p:bldP spid="386060" grpId="1" animBg="1"/>
      <p:bldP spid="386060" grpId="2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3" name="Rectangle 3"/>
          <p:cNvSpPr>
            <a:spLocks noGrp="1" noChangeArrowheads="1"/>
          </p:cNvSpPr>
          <p:nvPr>
            <p:ph idx="1"/>
          </p:nvPr>
        </p:nvSpPr>
        <p:spPr>
          <a:xfrm>
            <a:off x="0" y="990600"/>
            <a:ext cx="9296400" cy="1676400"/>
          </a:xfrm>
        </p:spPr>
        <p:txBody>
          <a:bodyPr>
            <a:noAutofit/>
          </a:bodyPr>
          <a:lstStyle/>
          <a:p>
            <a:pPr marL="0" indent="0" eaLnBrk="1" hangingPunct="1">
              <a:lnSpc>
                <a:spcPct val="100000"/>
              </a:lnSpc>
              <a:buFont typeface="Franklin Gothic Medium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3600" dirty="0" smtClean="0"/>
              <a:t>Layers of imprints in a cultural landscape that reflect years of differing human activity.</a:t>
            </a:r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6000" dirty="0" smtClean="0"/>
              <a:t>Sequent </a:t>
            </a:r>
            <a:r>
              <a:rPr lang="en-GB" sz="6000" dirty="0" err="1" smtClean="0"/>
              <a:t>Occupance</a:t>
            </a:r>
            <a:endParaRPr lang="en-GB" sz="6000" dirty="0" smtClean="0"/>
          </a:p>
        </p:txBody>
      </p:sp>
      <p:pic>
        <p:nvPicPr>
          <p:cNvPr id="102404" name="Picture 4"/>
          <p:cNvPicPr>
            <a:picLocks noChangeAspect="1" noChangeArrowheads="1"/>
          </p:cNvPicPr>
          <p:nvPr/>
        </p:nvPicPr>
        <p:blipFill>
          <a:blip r:embed="rId3" cstate="print"/>
          <a:srcRect b="6117"/>
          <a:stretch>
            <a:fillRect/>
          </a:stretch>
        </p:blipFill>
        <p:spPr bwMode="auto">
          <a:xfrm>
            <a:off x="0" y="2667000"/>
            <a:ext cx="6248400" cy="419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02405" name="Text Box 5"/>
          <p:cNvSpPr txBox="1">
            <a:spLocks noChangeArrowheads="1"/>
          </p:cNvSpPr>
          <p:nvPr/>
        </p:nvSpPr>
        <p:spPr bwMode="auto">
          <a:xfrm>
            <a:off x="6248400" y="3276600"/>
            <a:ext cx="2895600" cy="255672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125"/>
              </a:spcBef>
              <a:buClr>
                <a:srgbClr val="00CC00"/>
              </a:buClr>
              <a:buFont typeface="Franklin Gothic Medium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200" dirty="0">
                <a:solidFill>
                  <a:srgbClr val="C00000"/>
                </a:solidFill>
                <a:latin typeface="Franklin Gothic Medium" pitchFamily="34" charset="0"/>
              </a:rPr>
              <a:t>Athens, </a:t>
            </a:r>
            <a:r>
              <a:rPr lang="en-GB" sz="3200" dirty="0" smtClean="0">
                <a:solidFill>
                  <a:srgbClr val="C00000"/>
                </a:solidFill>
                <a:latin typeface="Franklin Gothic Medium" pitchFamily="34" charset="0"/>
              </a:rPr>
              <a:t>Greece </a:t>
            </a:r>
            <a:br>
              <a:rPr lang="en-GB" sz="3200" dirty="0" smtClean="0">
                <a:solidFill>
                  <a:srgbClr val="C00000"/>
                </a:solidFill>
                <a:latin typeface="Franklin Gothic Medium" pitchFamily="34" charset="0"/>
              </a:rPr>
            </a:br>
            <a:r>
              <a:rPr lang="en-GB" sz="3200" dirty="0" smtClean="0">
                <a:solidFill>
                  <a:srgbClr val="C00000"/>
                </a:solidFill>
                <a:latin typeface="Franklin Gothic Medium" pitchFamily="34" charset="0"/>
              </a:rPr>
              <a:t>ancient </a:t>
            </a:r>
            <a:r>
              <a:rPr lang="en-GB" sz="3200" dirty="0">
                <a:solidFill>
                  <a:srgbClr val="C00000"/>
                </a:solidFill>
                <a:latin typeface="Franklin Gothic Medium" pitchFamily="34" charset="0"/>
              </a:rPr>
              <a:t>Agora surrounded by modern buildings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0" y="762000"/>
            <a:ext cx="9144000" cy="5791200"/>
          </a:xfrm>
        </p:spPr>
        <p:txBody>
          <a:bodyPr>
            <a:noAutofit/>
          </a:bodyPr>
          <a:lstStyle/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600" b="1" dirty="0" smtClean="0"/>
              <a:t>M</a:t>
            </a:r>
            <a:r>
              <a:rPr lang="en-US" sz="3000" dirty="0" smtClean="0"/>
              <a:t>ovement- settlement patterns/transportation etc.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600" b="1" dirty="0" smtClean="0"/>
              <a:t>R</a:t>
            </a:r>
            <a:r>
              <a:rPr lang="en-US" sz="3000" dirty="0" smtClean="0"/>
              <a:t>egions - compares and defines what makes places similar to or different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600" b="1" dirty="0" smtClean="0"/>
              <a:t>H</a:t>
            </a:r>
            <a:r>
              <a:rPr lang="en-US" sz="3000" dirty="0" smtClean="0"/>
              <a:t>uman-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600" b="1" dirty="0" smtClean="0"/>
              <a:t>E</a:t>
            </a:r>
            <a:r>
              <a:rPr lang="en-US" sz="3000" dirty="0" smtClean="0"/>
              <a:t>nvironment Interaction –how humans adapt to and/or change the physical environment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600" b="1" dirty="0" smtClean="0"/>
              <a:t>L</a:t>
            </a:r>
            <a:r>
              <a:rPr lang="en-US" sz="3000" dirty="0" smtClean="0"/>
              <a:t>ocation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600" b="1" dirty="0" smtClean="0"/>
              <a:t>P</a:t>
            </a:r>
            <a:r>
              <a:rPr lang="en-US" sz="3000" dirty="0" smtClean="0"/>
              <a:t>lace - physical and human characteristics of a place</a:t>
            </a:r>
            <a:endParaRPr lang="en-GB" sz="3000" dirty="0" smtClean="0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304800"/>
            <a:ext cx="9144000" cy="1143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4000" dirty="0" smtClean="0"/>
              <a:t>MR. HELP – 5 Themes of Geography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buFont typeface="Franklin Gothic Medium" pitchFamily="34" charset="0"/>
              <a:buNone/>
            </a:pP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Location </a:t>
            </a:r>
            <a:r>
              <a:rPr lang="en-US" sz="3600" dirty="0" smtClean="0"/>
              <a:t>- position on the earth’s surface</a:t>
            </a:r>
          </a:p>
          <a:p>
            <a:r>
              <a:rPr lang="en-US" sz="3600" dirty="0" smtClean="0">
                <a:solidFill>
                  <a:srgbClr val="C00000"/>
                </a:solidFill>
              </a:rPr>
              <a:t>Absolute Location </a:t>
            </a:r>
            <a:r>
              <a:rPr lang="en-US" sz="3600" dirty="0" smtClean="0"/>
              <a:t>- use of grids – (i.e. latitude and longitude)</a:t>
            </a:r>
          </a:p>
          <a:p>
            <a:r>
              <a:rPr lang="en-US" sz="3600" dirty="0" smtClean="0">
                <a:solidFill>
                  <a:srgbClr val="C00000"/>
                </a:solidFill>
              </a:rPr>
              <a:t>Relative Location</a:t>
            </a:r>
            <a:r>
              <a:rPr lang="en-US" sz="3600" dirty="0" smtClean="0"/>
              <a:t>- a way of expressing a location in relation to another site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Location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0" y="1219200"/>
            <a:ext cx="9144000" cy="5257800"/>
          </a:xfrm>
        </p:spPr>
        <p:txBody>
          <a:bodyPr>
            <a:noAutofit/>
          </a:bodyPr>
          <a:lstStyle/>
          <a:p>
            <a:pPr eaLnBrk="1" hangingPunct="1">
              <a:lnSpc>
                <a:spcPct val="85000"/>
              </a:lnSpc>
            </a:pPr>
            <a:r>
              <a:rPr lang="en-US" sz="3200" dirty="0" smtClean="0"/>
              <a:t>Site-the physical character of a place. (climate, water sources, topography, soil, vegetation, latitude, elevation) the combination gives a distinctive character.</a:t>
            </a:r>
          </a:p>
          <a:p>
            <a:pPr eaLnBrk="1" hangingPunct="1">
              <a:lnSpc>
                <a:spcPct val="85000"/>
              </a:lnSpc>
            </a:pPr>
            <a:r>
              <a:rPr lang="en-US" sz="3200" dirty="0" smtClean="0"/>
              <a:t>Situation– the location of a place relative to other places. </a:t>
            </a:r>
          </a:p>
          <a:p>
            <a:pPr eaLnBrk="1" hangingPunct="1">
              <a:lnSpc>
                <a:spcPct val="85000"/>
              </a:lnSpc>
            </a:pPr>
            <a:endParaRPr lang="en-US" sz="3200" dirty="0" smtClean="0"/>
          </a:p>
          <a:p>
            <a:pPr eaLnBrk="1" hangingPunct="1">
              <a:lnSpc>
                <a:spcPct val="85000"/>
              </a:lnSpc>
            </a:pPr>
            <a:endParaRPr lang="en-US" sz="3200" dirty="0" smtClean="0"/>
          </a:p>
          <a:p>
            <a:pPr eaLnBrk="1" hangingPunct="1">
              <a:lnSpc>
                <a:spcPct val="85000"/>
              </a:lnSpc>
            </a:pPr>
            <a:endParaRPr lang="en-US" sz="3200" dirty="0" smtClean="0"/>
          </a:p>
          <a:p>
            <a:pPr eaLnBrk="1" hangingPunct="1">
              <a:lnSpc>
                <a:spcPct val="85000"/>
              </a:lnSpc>
            </a:pPr>
            <a:endParaRPr lang="en-US" sz="3200" dirty="0" smtClean="0"/>
          </a:p>
          <a:p>
            <a:pPr eaLnBrk="1" hangingPunct="1">
              <a:lnSpc>
                <a:spcPct val="85000"/>
              </a:lnSpc>
            </a:pPr>
            <a:endParaRPr lang="en-US" sz="3200" dirty="0" smtClean="0"/>
          </a:p>
          <a:p>
            <a:pPr eaLnBrk="1" hangingPunct="1">
              <a:lnSpc>
                <a:spcPct val="85000"/>
              </a:lnSpc>
            </a:pPr>
            <a:endParaRPr lang="en-US" sz="3200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85000"/>
              </a:lnSpc>
            </a:pPr>
            <a:endParaRPr lang="en-US" sz="3200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85000"/>
              </a:lnSpc>
            </a:pPr>
            <a:endParaRPr lang="en-US" sz="3200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85000"/>
              </a:lnSpc>
            </a:pPr>
            <a:endParaRPr lang="en-US" sz="3200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85000"/>
              </a:lnSpc>
              <a:buFont typeface="Franklin Gothic Medium" pitchFamily="34" charset="0"/>
              <a:buNone/>
            </a:pPr>
            <a:r>
              <a:rPr lang="en-US" sz="3200" dirty="0" smtClean="0">
                <a:solidFill>
                  <a:schemeClr val="bg1"/>
                </a:solidFill>
              </a:rPr>
              <a:t>Fig. 1-7: Singapore is situated at a key location for international trade.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800" dirty="0" smtClean="0"/>
              <a:t>Site and Situation</a:t>
            </a: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 cstate="print"/>
          <a:srcRect b="13971"/>
          <a:stretch>
            <a:fillRect/>
          </a:stretch>
        </p:blipFill>
        <p:spPr bwMode="auto">
          <a:xfrm>
            <a:off x="1143000" y="3886200"/>
            <a:ext cx="67818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-76200" y="1295400"/>
            <a:ext cx="9144000" cy="55626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5000"/>
              </a:lnSpc>
              <a:buFont typeface="Franklin Gothic Medium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3200" dirty="0" smtClean="0">
                <a:solidFill>
                  <a:schemeClr val="accent4">
                    <a:lumMod val="75000"/>
                  </a:schemeClr>
                </a:solidFill>
              </a:rPr>
              <a:t>Place</a:t>
            </a:r>
            <a:r>
              <a:rPr lang="en-GB" sz="3200" dirty="0" smtClean="0"/>
              <a:t> – specific geographic</a:t>
            </a:r>
            <a:br>
              <a:rPr lang="en-GB" sz="3200" dirty="0" smtClean="0"/>
            </a:br>
            <a:r>
              <a:rPr lang="en-GB" sz="3200" dirty="0" smtClean="0"/>
              <a:t>settings with distinctive</a:t>
            </a:r>
            <a:br>
              <a:rPr lang="en-GB" sz="3200" dirty="0" smtClean="0"/>
            </a:br>
            <a:r>
              <a:rPr lang="en-GB" sz="3200" dirty="0" smtClean="0"/>
              <a:t>physical, social, &amp; cultural attributes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3200" dirty="0" smtClean="0">
                <a:solidFill>
                  <a:srgbClr val="C00000"/>
                </a:solidFill>
              </a:rPr>
              <a:t>Sense of place</a:t>
            </a:r>
            <a:r>
              <a:rPr lang="en-GB" sz="3200" dirty="0" smtClean="0"/>
              <a:t> – infusing a place with meaning &amp; emotion. 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3200" dirty="0" smtClean="0">
                <a:solidFill>
                  <a:srgbClr val="C00000"/>
                </a:solidFill>
              </a:rPr>
              <a:t>Perception of place</a:t>
            </a:r>
            <a:r>
              <a:rPr lang="en-GB" sz="3200" dirty="0" smtClean="0"/>
              <a:t> – belief or understanding of what a</a:t>
            </a:r>
            <a:br>
              <a:rPr lang="en-GB" sz="3200" dirty="0" smtClean="0"/>
            </a:br>
            <a:r>
              <a:rPr lang="en-GB" sz="3200" dirty="0" smtClean="0"/>
              <a:t>place is like, often based</a:t>
            </a:r>
            <a:br>
              <a:rPr lang="en-GB" sz="3200" dirty="0" smtClean="0"/>
            </a:br>
            <a:r>
              <a:rPr lang="en-GB" sz="3200" dirty="0" smtClean="0"/>
              <a:t>on books, movies,</a:t>
            </a:r>
            <a:br>
              <a:rPr lang="en-GB" sz="3200" dirty="0" smtClean="0"/>
            </a:br>
            <a:r>
              <a:rPr lang="en-GB" sz="3200" dirty="0" smtClean="0"/>
              <a:t>stories, or pictures.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686800" cy="1143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4800" dirty="0" smtClean="0"/>
              <a:t>Place</a:t>
            </a:r>
          </a:p>
        </p:txBody>
      </p:sp>
      <p:pic>
        <p:nvPicPr>
          <p:cNvPr id="24580" name="Picture 5" descr="7088%20Transport%20China%20Man%20and%20women%20moving%20a%20cart%20of%20farm%20produce%20Xinghe%20village%20Shanxi%20Xia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4354512"/>
            <a:ext cx="3886200" cy="250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7" descr="The Bund at night, the location of several major banking branches">
            <a:hlinkClick r:id="rId4" tooltip="The Bund at night, the location of several major banking branches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1200" y="-381000"/>
            <a:ext cx="33528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ICTUREPATH" val="..\ART\01_04.JPG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4033</TotalTime>
  <Words>1493</Words>
  <Application>Microsoft Office PowerPoint</Application>
  <PresentationFormat>On-screen Show (4:3)</PresentationFormat>
  <Paragraphs>238</Paragraphs>
  <Slides>56</Slides>
  <Notes>39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Concourse</vt:lpstr>
      <vt:lpstr>Geography</vt:lpstr>
      <vt:lpstr>Physical Geography vs. Human Geography</vt:lpstr>
      <vt:lpstr>Approaches to Geography </vt:lpstr>
      <vt:lpstr>Human Geography</vt:lpstr>
      <vt:lpstr>Effect of Communication &amp; Transportation</vt:lpstr>
      <vt:lpstr>MR. HELP – 5 Themes of Geography</vt:lpstr>
      <vt:lpstr>Location</vt:lpstr>
      <vt:lpstr>Site and Situation</vt:lpstr>
      <vt:lpstr>Place</vt:lpstr>
      <vt:lpstr>Slide 10</vt:lpstr>
      <vt:lpstr>The Cultural Landscape </vt:lpstr>
      <vt:lpstr>Movement</vt:lpstr>
      <vt:lpstr>Distance Decay</vt:lpstr>
      <vt:lpstr>Friction of distance</vt:lpstr>
      <vt:lpstr>Utility</vt:lpstr>
      <vt:lpstr>Utility</vt:lpstr>
      <vt:lpstr>Accessibility </vt:lpstr>
      <vt:lpstr>Connectivity </vt:lpstr>
      <vt:lpstr>Culture</vt:lpstr>
      <vt:lpstr>Diffusion</vt:lpstr>
      <vt:lpstr>Slide 21</vt:lpstr>
      <vt:lpstr>Slide 22</vt:lpstr>
      <vt:lpstr>Relocation Diffusion </vt:lpstr>
      <vt:lpstr>Example: Spatial distribution</vt:lpstr>
      <vt:lpstr>Regions</vt:lpstr>
      <vt:lpstr>Regions</vt:lpstr>
      <vt:lpstr>Regions</vt:lpstr>
      <vt:lpstr>Slide 28</vt:lpstr>
      <vt:lpstr>Slide 29</vt:lpstr>
      <vt:lpstr>Thematic Maps 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Remote Sensing:  a method of collecting data by instruments that are physically distant from the area of study.</vt:lpstr>
      <vt:lpstr>Slide 39</vt:lpstr>
      <vt:lpstr>Scale</vt:lpstr>
      <vt:lpstr>Scale</vt:lpstr>
      <vt:lpstr>Scale is a powerful concept because</vt:lpstr>
      <vt:lpstr>Koppen Classification System of Climates http://www.uwsp.edu/geo/faculty/ritter/geog101/textbook/climate_systems/climate_classification.html</vt:lpstr>
      <vt:lpstr>Ecosystems or Ecological Systems </vt:lpstr>
      <vt:lpstr>Absolute Location</vt:lpstr>
      <vt:lpstr>Latitude &amp; Longitude</vt:lpstr>
      <vt:lpstr>Longitude &amp; Latitude </vt:lpstr>
      <vt:lpstr>Slide 48</vt:lpstr>
      <vt:lpstr>Longitude &amp; Latitude </vt:lpstr>
      <vt:lpstr>Slide 50</vt:lpstr>
      <vt:lpstr>Longitude &amp; Latitude </vt:lpstr>
      <vt:lpstr>Longitude &amp; Latitude </vt:lpstr>
      <vt:lpstr>Relative Location</vt:lpstr>
      <vt:lpstr>The Natural Landscape</vt:lpstr>
      <vt:lpstr>Physical Characteristics</vt:lpstr>
      <vt:lpstr>Sequent Occupance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Human Geography</dc:title>
  <dc:creator>Erin Fouberg</dc:creator>
  <cp:lastModifiedBy>Marty Daniel</cp:lastModifiedBy>
  <cp:revision>178</cp:revision>
  <dcterms:modified xsi:type="dcterms:W3CDTF">2016-07-18T16:12:34Z</dcterms:modified>
</cp:coreProperties>
</file>